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notesMasterIdLst>
    <p:notesMasterId r:id="rId20"/>
  </p:notesMasterIdLst>
  <p:sldIdLst>
    <p:sldId id="256" r:id="rId2"/>
    <p:sldId id="273" r:id="rId3"/>
    <p:sldId id="274" r:id="rId4"/>
    <p:sldId id="257" r:id="rId5"/>
    <p:sldId id="259" r:id="rId6"/>
    <p:sldId id="260" r:id="rId7"/>
    <p:sldId id="262" r:id="rId8"/>
    <p:sldId id="263" r:id="rId9"/>
    <p:sldId id="264" r:id="rId10"/>
    <p:sldId id="267" r:id="rId11"/>
    <p:sldId id="268" r:id="rId12"/>
    <p:sldId id="269" r:id="rId13"/>
    <p:sldId id="270" r:id="rId14"/>
    <p:sldId id="271" r:id="rId15"/>
    <p:sldId id="272" r:id="rId16"/>
    <p:sldId id="265" r:id="rId17"/>
    <p:sldId id="258" r:id="rId18"/>
    <p:sldId id="26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4380"/>
    <p:restoredTop sz="94660"/>
  </p:normalViewPr>
  <p:slideViewPr>
    <p:cSldViewPr snapToGrid="0">
      <p:cViewPr varScale="1">
        <p:scale>
          <a:sx n="108" d="100"/>
          <a:sy n="108" d="100"/>
        </p:scale>
        <p:origin x="67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he-IL"/>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Grid, light &amp; zombies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he-IL"/>
        </a:p>
      </c:txPr>
    </c:title>
    <c:autoTitleDeleted val="0"/>
    <c:plotArea>
      <c:layout/>
      <c:scatterChart>
        <c:scatterStyle val="lineMarker"/>
        <c:varyColors val="0"/>
        <c:ser>
          <c:idx val="0"/>
          <c:order val="0"/>
          <c:tx>
            <c:strRef>
              <c:f>Sheet1!$B$1</c:f>
              <c:strCache>
                <c:ptCount val="1"/>
                <c:pt idx="0">
                  <c:v>Y-Values</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Sheet1!$A$2:$A$9</c:f>
              <c:numCache>
                <c:formatCode>General</c:formatCode>
                <c:ptCount val="8"/>
                <c:pt idx="0">
                  <c:v>0.5</c:v>
                </c:pt>
                <c:pt idx="1">
                  <c:v>1.5</c:v>
                </c:pt>
                <c:pt idx="2">
                  <c:v>2.5</c:v>
                </c:pt>
                <c:pt idx="3">
                  <c:v>3.5</c:v>
                </c:pt>
                <c:pt idx="4">
                  <c:v>4.5</c:v>
                </c:pt>
                <c:pt idx="5">
                  <c:v>5.5</c:v>
                </c:pt>
                <c:pt idx="6">
                  <c:v>6.5</c:v>
                </c:pt>
                <c:pt idx="7">
                  <c:v>7.5</c:v>
                </c:pt>
              </c:numCache>
            </c:numRef>
          </c:xVal>
          <c:yVal>
            <c:numRef>
              <c:f>Sheet1!$B$2:$B$9</c:f>
              <c:numCache>
                <c:formatCode>General</c:formatCode>
                <c:ptCount val="8"/>
                <c:pt idx="0">
                  <c:v>2.5</c:v>
                </c:pt>
                <c:pt idx="1">
                  <c:v>3.5</c:v>
                </c:pt>
                <c:pt idx="2">
                  <c:v>0.5</c:v>
                </c:pt>
                <c:pt idx="3">
                  <c:v>5.5</c:v>
                </c:pt>
                <c:pt idx="4">
                  <c:v>3.5</c:v>
                </c:pt>
                <c:pt idx="5">
                  <c:v>7.5</c:v>
                </c:pt>
                <c:pt idx="6">
                  <c:v>0.5</c:v>
                </c:pt>
                <c:pt idx="7">
                  <c:v>7.5</c:v>
                </c:pt>
              </c:numCache>
            </c:numRef>
          </c:yVal>
          <c:smooth val="0"/>
          <c:extLst>
            <c:ext xmlns:c16="http://schemas.microsoft.com/office/drawing/2014/chart" uri="{C3380CC4-5D6E-409C-BE32-E72D297353CC}">
              <c16:uniqueId val="{00000000-D5F2-4F63-AB1E-851E71A2BCB4}"/>
            </c:ext>
          </c:extLst>
        </c:ser>
        <c:dLbls>
          <c:showLegendKey val="0"/>
          <c:showVal val="0"/>
          <c:showCatName val="0"/>
          <c:showSerName val="0"/>
          <c:showPercent val="0"/>
          <c:showBubbleSize val="0"/>
        </c:dLbls>
        <c:axId val="577233088"/>
        <c:axId val="577233872"/>
      </c:scatterChart>
      <c:valAx>
        <c:axId val="577233088"/>
        <c:scaling>
          <c:orientation val="minMax"/>
          <c:max val="8"/>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577233872"/>
        <c:crosses val="autoZero"/>
        <c:crossBetween val="midCat"/>
      </c:valAx>
      <c:valAx>
        <c:axId val="577233872"/>
        <c:scaling>
          <c:orientation val="minMax"/>
          <c:max val="8"/>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57723308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he-IL"/>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0.16731</cdr:x>
      <cdr:y>0.32156</cdr:y>
    </cdr:from>
    <cdr:to>
      <cdr:x>0.50764</cdr:x>
      <cdr:y>0.6236</cdr:y>
    </cdr:to>
    <cdr:sp macro="" textlink="">
      <cdr:nvSpPr>
        <cdr:cNvPr id="2" name="מלבן 1">
          <a:extLst xmlns:a="http://schemas.openxmlformats.org/drawingml/2006/main">
            <a:ext uri="{FF2B5EF4-FFF2-40B4-BE49-F238E27FC236}">
              <a16:creationId xmlns:a16="http://schemas.microsoft.com/office/drawing/2014/main" id="{271E439D-4B88-4A2A-A69D-59EAA1644E40}"/>
            </a:ext>
          </a:extLst>
        </cdr:cNvPr>
        <cdr:cNvSpPr/>
      </cdr:nvSpPr>
      <cdr:spPr>
        <a:xfrm xmlns:a="http://schemas.openxmlformats.org/drawingml/2006/main">
          <a:off x="781235" y="1287678"/>
          <a:ext cx="1589103" cy="1209468"/>
        </a:xfrm>
        <a:prstGeom xmlns:a="http://schemas.openxmlformats.org/drawingml/2006/main" prst="rect">
          <a:avLst/>
        </a:prstGeom>
        <a:noFill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ot="0" spcFirstLastPara="0" vert="horz" wrap="square" lIns="91440" tIns="45720" rIns="91440" bIns="45720" numCol="1" spcCol="0" rtlCol="0" fromWordArt="0" anchor="ctr" anchorCtr="0" forceAA="0" compatLnSpc="1">
          <a:prstTxWarp prst="textNoShape">
            <a:avLst/>
          </a:prstTxWarp>
          <a:noAutofit/>
        </a:bodyPr>
        <a:lstStyle xmlns:a="http://schemas.openxmlformats.org/drawingml/2006/main"/>
        <a:p xmlns:a="http://schemas.openxmlformats.org/drawingml/2006/main">
          <a:endParaRPr lang="he-IL"/>
        </a:p>
      </cdr:txBody>
    </cdr:sp>
  </cdr:relSizeAnchor>
</c:userShape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5DC3F545-F6E2-4663-AD30-1108361582B7}" type="datetimeFigureOut">
              <a:rPr lang="he-IL" smtClean="0"/>
              <a:t>י"א/סיון/תש"ף</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4BBF76AD-38BA-44DB-B67F-C0A7811A1F49}" type="slidenum">
              <a:rPr lang="he-IL" smtClean="0"/>
              <a:t>‹#›</a:t>
            </a:fld>
            <a:endParaRPr lang="he-IL"/>
          </a:p>
        </p:txBody>
      </p:sp>
    </p:spTree>
    <p:extLst>
      <p:ext uri="{BB962C8B-B14F-4D97-AF65-F5344CB8AC3E}">
        <p14:creationId xmlns:p14="http://schemas.microsoft.com/office/powerpoint/2010/main" val="4185832637"/>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4BBF76AD-38BA-44DB-B67F-C0A7811A1F49}" type="slidenum">
              <a:rPr lang="he-IL" smtClean="0"/>
              <a:t>5</a:t>
            </a:fld>
            <a:endParaRPr lang="he-IL"/>
          </a:p>
        </p:txBody>
      </p:sp>
    </p:spTree>
    <p:extLst>
      <p:ext uri="{BB962C8B-B14F-4D97-AF65-F5344CB8AC3E}">
        <p14:creationId xmlns:p14="http://schemas.microsoft.com/office/powerpoint/2010/main" val="1623326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4BBF76AD-38BA-44DB-B67F-C0A7811A1F49}" type="slidenum">
              <a:rPr lang="he-IL" smtClean="0"/>
              <a:t>10</a:t>
            </a:fld>
            <a:endParaRPr lang="he-IL"/>
          </a:p>
        </p:txBody>
      </p:sp>
    </p:spTree>
    <p:extLst>
      <p:ext uri="{BB962C8B-B14F-4D97-AF65-F5344CB8AC3E}">
        <p14:creationId xmlns:p14="http://schemas.microsoft.com/office/powerpoint/2010/main" val="3692308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51841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964476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he-IL"/>
              <a:t>לחץ כדי לערוך סגנון כותרת של תבנית בסיס</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6636359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he-IL"/>
              <a:t>לחץ כדי לערוך סגנון כותרת של תבנית בסיס</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he-IL"/>
              <a:t>לחץ כדי לערוך סגנונות טקסט של תבנית בסיס</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7151689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32179663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עמודו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4"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8177448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עמודת 3 תמונו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4"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39279981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nchor="t" anchorCtr="0"/>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8121016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017130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3"/>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522768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390799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409019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317471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7" name="Date Placeholder 2"/>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5" name="Footer Placeholder 3"/>
          <p:cNvSpPr>
            <a:spLocks noGrp="1"/>
          </p:cNvSpPr>
          <p:nvPr>
            <p:ph type="ftr" sz="quarter" idx="11"/>
          </p:nvPr>
        </p:nvSpPr>
        <p:spPr/>
        <p:txBody>
          <a:bodyPr/>
          <a:lstStyle/>
          <a:p>
            <a:endParaRPr lang="he-IL"/>
          </a:p>
        </p:txBody>
      </p:sp>
      <p:sp>
        <p:nvSpPr>
          <p:cNvPr id="6" name="Slide Number Placeholder 4"/>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2151375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5" name="Footer Placeholder 2"/>
          <p:cNvSpPr>
            <a:spLocks noGrp="1"/>
          </p:cNvSpPr>
          <p:nvPr>
            <p:ph type="ftr" sz="quarter" idx="11"/>
          </p:nvPr>
        </p:nvSpPr>
        <p:spPr/>
        <p:txBody>
          <a:bodyPr/>
          <a:lstStyle/>
          <a:p>
            <a:endParaRPr lang="he-IL"/>
          </a:p>
        </p:txBody>
      </p:sp>
      <p:sp>
        <p:nvSpPr>
          <p:cNvPr id="6" name="Slide Number Placeholder 3"/>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6608023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7" name="Date Placeholder 4"/>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5" name="Footer Placeholder 5"/>
          <p:cNvSpPr>
            <a:spLocks noGrp="1"/>
          </p:cNvSpPr>
          <p:nvPr>
            <p:ph type="ftr" sz="quarter" idx="11"/>
          </p:nvPr>
        </p:nvSpPr>
        <p:spPr/>
        <p:txBody>
          <a:bodyPr/>
          <a:lstStyle/>
          <a:p>
            <a:endParaRPr lang="he-IL"/>
          </a:p>
        </p:txBody>
      </p:sp>
      <p:sp>
        <p:nvSpPr>
          <p:cNvPr id="6" name="Slide Number Placeholder 6"/>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258915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C9B0EA5D-6F93-4860-B41B-0F0AF4F31F88}" type="datetimeFigureOut">
              <a:rPr lang="he-IL" smtClean="0"/>
              <a:t>י"א/סיון/תש"ף</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806407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C9B0EA5D-6F93-4860-B41B-0F0AF4F31F88}" type="datetimeFigureOut">
              <a:rPr lang="he-IL" smtClean="0"/>
              <a:t>י"א/סיון/תש"ף</a:t>
            </a:fld>
            <a:endParaRPr lang="he-IL"/>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he-IL"/>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7B787E6-2BA3-42B6-B164-3C777CB53328}" type="slidenum">
              <a:rPr lang="he-IL" smtClean="0"/>
              <a:t>‹#›</a:t>
            </a:fld>
            <a:endParaRPr lang="he-IL"/>
          </a:p>
        </p:txBody>
      </p:sp>
    </p:spTree>
    <p:extLst>
      <p:ext uri="{BB962C8B-B14F-4D97-AF65-F5344CB8AC3E}">
        <p14:creationId xmlns:p14="http://schemas.microsoft.com/office/powerpoint/2010/main" val="201947641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1" eaLnBrk="1" latinLnBrk="0" hangingPunct="1">
        <a:spcBef>
          <a:spcPct val="0"/>
        </a:spcBef>
        <a:buNone/>
        <a:defRPr sz="4200" b="0" i="0" kern="1200">
          <a:solidFill>
            <a:schemeClr val="tx2"/>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429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youtube.com/watch?v=4hSJaXcMJAI"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DennisSoemers/MaastCTS2/tree/master/Two-Player/src/MaastCTS2" TargetMode="Externa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ennisSoemers/MaastCTS2/tree/master/Two-Player/src/MaastCTS2"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CF05166-90F8-4517-9B54-FF4D7FDC049A}"/>
              </a:ext>
            </a:extLst>
          </p:cNvPr>
          <p:cNvSpPr>
            <a:spLocks noGrp="1"/>
          </p:cNvSpPr>
          <p:nvPr>
            <p:ph type="ctrTitle"/>
          </p:nvPr>
        </p:nvSpPr>
        <p:spPr/>
        <p:txBody>
          <a:bodyPr/>
          <a:lstStyle/>
          <a:p>
            <a:r>
              <a:rPr lang="en-US" dirty="0"/>
              <a:t>Multiagent RL with Stochastic Game</a:t>
            </a:r>
            <a:endParaRPr lang="he-IL" dirty="0"/>
          </a:p>
        </p:txBody>
      </p:sp>
      <p:sp>
        <p:nvSpPr>
          <p:cNvPr id="3" name="כותרת משנה 2">
            <a:extLst>
              <a:ext uri="{FF2B5EF4-FFF2-40B4-BE49-F238E27FC236}">
                <a16:creationId xmlns:a16="http://schemas.microsoft.com/office/drawing/2014/main" id="{31BBFA06-264F-4AE0-A851-9EEB37A3E53F}"/>
              </a:ext>
            </a:extLst>
          </p:cNvPr>
          <p:cNvSpPr>
            <a:spLocks noGrp="1"/>
          </p:cNvSpPr>
          <p:nvPr>
            <p:ph type="subTitle" idx="1"/>
          </p:nvPr>
        </p:nvSpPr>
        <p:spPr/>
        <p:txBody>
          <a:bodyPr/>
          <a:lstStyle/>
          <a:p>
            <a:r>
              <a:rPr lang="en-US"/>
              <a:t>Two players, </a:t>
            </a:r>
            <a:r>
              <a:rPr lang="en-US" dirty="0"/>
              <a:t>zero sum game</a:t>
            </a:r>
            <a:endParaRPr lang="he-IL" dirty="0"/>
          </a:p>
        </p:txBody>
      </p:sp>
      <p:sp>
        <p:nvSpPr>
          <p:cNvPr id="4" name="תיבת טקסט 3">
            <a:extLst>
              <a:ext uri="{FF2B5EF4-FFF2-40B4-BE49-F238E27FC236}">
                <a16:creationId xmlns:a16="http://schemas.microsoft.com/office/drawing/2014/main" id="{19B6DF76-CF53-455B-870D-8F2FC018A0FF}"/>
              </a:ext>
            </a:extLst>
          </p:cNvPr>
          <p:cNvSpPr txBox="1"/>
          <p:nvPr/>
        </p:nvSpPr>
        <p:spPr>
          <a:xfrm>
            <a:off x="10635449" y="426128"/>
            <a:ext cx="328473" cy="369332"/>
          </a:xfrm>
          <a:prstGeom prst="rect">
            <a:avLst/>
          </a:prstGeom>
          <a:noFill/>
        </p:spPr>
        <p:txBody>
          <a:bodyPr wrap="square" rtlCol="1">
            <a:spAutoFit/>
          </a:bodyPr>
          <a:lstStyle/>
          <a:p>
            <a:r>
              <a:rPr lang="en-US" dirty="0"/>
              <a:t>1</a:t>
            </a:r>
            <a:endParaRPr lang="he-IL" dirty="0"/>
          </a:p>
        </p:txBody>
      </p:sp>
    </p:spTree>
    <p:extLst>
      <p:ext uri="{BB962C8B-B14F-4D97-AF65-F5344CB8AC3E}">
        <p14:creationId xmlns:p14="http://schemas.microsoft.com/office/powerpoint/2010/main" val="28613206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779B44B-3B10-42ED-AE20-853B60BAC6F5}"/>
              </a:ext>
            </a:extLst>
          </p:cNvPr>
          <p:cNvSpPr>
            <a:spLocks noGrp="1"/>
          </p:cNvSpPr>
          <p:nvPr>
            <p:ph type="title"/>
          </p:nvPr>
        </p:nvSpPr>
        <p:spPr/>
        <p:txBody>
          <a:bodyPr/>
          <a:lstStyle/>
          <a:p>
            <a:r>
              <a:rPr lang="en-US" dirty="0"/>
              <a:t>GVG-AI competition</a:t>
            </a:r>
            <a:endParaRPr lang="he-IL" dirty="0"/>
          </a:p>
        </p:txBody>
      </p:sp>
      <p:sp>
        <p:nvSpPr>
          <p:cNvPr id="3" name="מציין מיקום תוכן 2">
            <a:extLst>
              <a:ext uri="{FF2B5EF4-FFF2-40B4-BE49-F238E27FC236}">
                <a16:creationId xmlns:a16="http://schemas.microsoft.com/office/drawing/2014/main" id="{43457932-E4DA-4C4E-A643-9B6AD74FA5E8}"/>
              </a:ext>
            </a:extLst>
          </p:cNvPr>
          <p:cNvSpPr>
            <a:spLocks noGrp="1"/>
          </p:cNvSpPr>
          <p:nvPr>
            <p:ph idx="1"/>
          </p:nvPr>
        </p:nvSpPr>
        <p:spPr>
          <a:xfrm>
            <a:off x="1104293" y="1853248"/>
            <a:ext cx="8946541" cy="4195481"/>
          </a:xfrm>
        </p:spPr>
        <p:txBody>
          <a:bodyPr/>
          <a:lstStyle/>
          <a:p>
            <a:pPr algn="l" rtl="0"/>
            <a:r>
              <a:rPr lang="en-US" dirty="0"/>
              <a:t>The </a:t>
            </a:r>
            <a:r>
              <a:rPr lang="en-US" b="1" dirty="0"/>
              <a:t>GVG-AI Competition</a:t>
            </a:r>
            <a:r>
              <a:rPr lang="en-US" dirty="0"/>
              <a:t> explores the problem of creating controllers for general video game playing</a:t>
            </a:r>
          </a:p>
          <a:p>
            <a:pPr algn="l" rtl="0"/>
            <a:r>
              <a:rPr lang="en-US" dirty="0"/>
              <a:t>Since 2014</a:t>
            </a:r>
          </a:p>
          <a:p>
            <a:pPr algn="l" rtl="0"/>
            <a:r>
              <a:rPr lang="en-US" dirty="0"/>
              <a:t>Vast community with successful results</a:t>
            </a:r>
          </a:p>
          <a:p>
            <a:pPr algn="l" rtl="0"/>
            <a:r>
              <a:rPr lang="en-US" dirty="0"/>
              <a:t>60 Atari games converted to 2-player games</a:t>
            </a:r>
          </a:p>
          <a:p>
            <a:pPr lvl="1" algn="l" rtl="0"/>
            <a:r>
              <a:rPr lang="en-US" dirty="0"/>
              <a:t>Ghostbusters</a:t>
            </a:r>
          </a:p>
          <a:p>
            <a:pPr lvl="1" algn="l" rtl="0"/>
            <a:r>
              <a:rPr lang="en-US" dirty="0"/>
              <a:t>Upgrade-X</a:t>
            </a:r>
          </a:p>
          <a:p>
            <a:pPr lvl="1" algn="l" rtl="0"/>
            <a:endParaRPr lang="he-IL" dirty="0"/>
          </a:p>
        </p:txBody>
      </p:sp>
      <p:sp>
        <p:nvSpPr>
          <p:cNvPr id="6" name="תיבת טקסט 5">
            <a:extLst>
              <a:ext uri="{FF2B5EF4-FFF2-40B4-BE49-F238E27FC236}">
                <a16:creationId xmlns:a16="http://schemas.microsoft.com/office/drawing/2014/main" id="{39F6AB95-1E92-47E0-9FB7-0D59BC8F9743}"/>
              </a:ext>
            </a:extLst>
          </p:cNvPr>
          <p:cNvSpPr txBox="1"/>
          <p:nvPr/>
        </p:nvSpPr>
        <p:spPr>
          <a:xfrm>
            <a:off x="10635449" y="426128"/>
            <a:ext cx="328473" cy="369332"/>
          </a:xfrm>
          <a:prstGeom prst="rect">
            <a:avLst/>
          </a:prstGeom>
          <a:noFill/>
        </p:spPr>
        <p:txBody>
          <a:bodyPr wrap="square" rtlCol="1">
            <a:spAutoFit/>
          </a:bodyPr>
          <a:lstStyle/>
          <a:p>
            <a:r>
              <a:rPr lang="en-US" dirty="0"/>
              <a:t>8</a:t>
            </a:r>
            <a:endParaRPr lang="he-IL" dirty="0"/>
          </a:p>
        </p:txBody>
      </p:sp>
    </p:spTree>
    <p:extLst>
      <p:ext uri="{BB962C8B-B14F-4D97-AF65-F5344CB8AC3E}">
        <p14:creationId xmlns:p14="http://schemas.microsoft.com/office/powerpoint/2010/main" val="989327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53F659-1AD5-4C9A-9103-E20672CC0E00}"/>
              </a:ext>
            </a:extLst>
          </p:cNvPr>
          <p:cNvSpPr>
            <a:spLocks noGrp="1"/>
          </p:cNvSpPr>
          <p:nvPr>
            <p:ph type="title"/>
          </p:nvPr>
        </p:nvSpPr>
        <p:spPr/>
        <p:txBody>
          <a:bodyPr/>
          <a:lstStyle/>
          <a:p>
            <a:r>
              <a:rPr lang="en-US" dirty="0"/>
              <a:t>Ghostbusters</a:t>
            </a:r>
            <a:endParaRPr lang="he-IL" dirty="0"/>
          </a:p>
        </p:txBody>
      </p:sp>
      <p:sp>
        <p:nvSpPr>
          <p:cNvPr id="3" name="מציין מיקום תוכן 2">
            <a:extLst>
              <a:ext uri="{FF2B5EF4-FFF2-40B4-BE49-F238E27FC236}">
                <a16:creationId xmlns:a16="http://schemas.microsoft.com/office/drawing/2014/main" id="{D1BFC5A5-2ACA-400F-A85B-56CFBCA2342E}"/>
              </a:ext>
            </a:extLst>
          </p:cNvPr>
          <p:cNvSpPr>
            <a:spLocks noGrp="1"/>
          </p:cNvSpPr>
          <p:nvPr>
            <p:ph idx="1"/>
          </p:nvPr>
        </p:nvSpPr>
        <p:spPr>
          <a:xfrm>
            <a:off x="1104293" y="1715567"/>
            <a:ext cx="8946541" cy="4195481"/>
          </a:xfrm>
        </p:spPr>
        <p:txBody>
          <a:bodyPr>
            <a:normAutofit/>
          </a:bodyPr>
          <a:lstStyle/>
          <a:p>
            <a:pPr algn="l" rtl="0"/>
            <a:r>
              <a:rPr lang="en-US" dirty="0"/>
              <a:t>Players:</a:t>
            </a:r>
          </a:p>
          <a:p>
            <a:pPr lvl="1" algn="l" rtl="0"/>
            <a:r>
              <a:rPr lang="en-US" dirty="0"/>
              <a:t>One player is the </a:t>
            </a:r>
            <a:r>
              <a:rPr lang="en-US" u="sng" dirty="0"/>
              <a:t>ghost</a:t>
            </a:r>
          </a:p>
          <a:p>
            <a:pPr lvl="1" algn="l" rtl="0"/>
            <a:r>
              <a:rPr lang="en-US" dirty="0"/>
              <a:t>The other is the </a:t>
            </a:r>
            <a:r>
              <a:rPr lang="en-US" u="sng" dirty="0"/>
              <a:t>hunter</a:t>
            </a:r>
          </a:p>
          <a:p>
            <a:pPr algn="l" rtl="0"/>
            <a:r>
              <a:rPr lang="en-US" dirty="0"/>
              <a:t>Actions:</a:t>
            </a:r>
          </a:p>
          <a:p>
            <a:pPr lvl="1" algn="l" rtl="0"/>
            <a:r>
              <a:rPr lang="en-US" dirty="0"/>
              <a:t>The </a:t>
            </a:r>
            <a:r>
              <a:rPr lang="en-US" u="sng" dirty="0"/>
              <a:t>ghost</a:t>
            </a:r>
            <a:r>
              <a:rPr lang="en-US" dirty="0"/>
              <a:t> can pass through walls and wraps around the level</a:t>
            </a:r>
          </a:p>
          <a:p>
            <a:pPr lvl="1" algn="l" rtl="0"/>
            <a:r>
              <a:rPr lang="en-US" dirty="0"/>
              <a:t>The </a:t>
            </a:r>
            <a:r>
              <a:rPr lang="en-US" u="sng" dirty="0"/>
              <a:t>hunter</a:t>
            </a:r>
            <a:r>
              <a:rPr lang="en-US" dirty="0"/>
              <a:t> shoots missiles and moves faster than the ghost</a:t>
            </a:r>
          </a:p>
          <a:p>
            <a:pPr algn="l" rtl="0"/>
            <a:r>
              <a:rPr lang="en-US" dirty="0"/>
              <a:t>Goal:</a:t>
            </a:r>
          </a:p>
          <a:p>
            <a:pPr lvl="1" algn="l" rtl="0"/>
            <a:r>
              <a:rPr lang="en-US" dirty="0"/>
              <a:t>The aim of the </a:t>
            </a:r>
            <a:r>
              <a:rPr lang="en-US" u="sng" dirty="0"/>
              <a:t>ghost</a:t>
            </a:r>
            <a:r>
              <a:rPr lang="en-US" dirty="0"/>
              <a:t> is to </a:t>
            </a:r>
            <a:r>
              <a:rPr lang="en-US" u="sng" dirty="0"/>
              <a:t>either avoid dying </a:t>
            </a:r>
            <a:r>
              <a:rPr lang="en-US" dirty="0"/>
              <a:t>or </a:t>
            </a:r>
            <a:r>
              <a:rPr lang="en-US" u="sng" dirty="0"/>
              <a:t>catch the hunter</a:t>
            </a:r>
          </a:p>
          <a:p>
            <a:pPr lvl="1" algn="l" rtl="0"/>
            <a:r>
              <a:rPr lang="en-US" dirty="0"/>
              <a:t>The goal of the </a:t>
            </a:r>
            <a:r>
              <a:rPr lang="en-US" u="sng" dirty="0"/>
              <a:t>hunter</a:t>
            </a:r>
            <a:r>
              <a:rPr lang="en-US" dirty="0"/>
              <a:t> is to </a:t>
            </a:r>
            <a:r>
              <a:rPr lang="en-US" u="sng" dirty="0"/>
              <a:t>avoid the ghost </a:t>
            </a:r>
            <a:r>
              <a:rPr lang="en-US" dirty="0"/>
              <a:t>that can hurt him and </a:t>
            </a:r>
            <a:r>
              <a:rPr lang="en-US" u="sng" dirty="0"/>
              <a:t>shoot the ghost</a:t>
            </a:r>
          </a:p>
        </p:txBody>
      </p:sp>
      <p:sp>
        <p:nvSpPr>
          <p:cNvPr id="4" name="תיבת טקסט 3">
            <a:extLst>
              <a:ext uri="{FF2B5EF4-FFF2-40B4-BE49-F238E27FC236}">
                <a16:creationId xmlns:a16="http://schemas.microsoft.com/office/drawing/2014/main" id="{B10C328A-D45C-46C0-9454-2D745738EE23}"/>
              </a:ext>
            </a:extLst>
          </p:cNvPr>
          <p:cNvSpPr txBox="1"/>
          <p:nvPr/>
        </p:nvSpPr>
        <p:spPr>
          <a:xfrm>
            <a:off x="10635449" y="426128"/>
            <a:ext cx="328473" cy="369332"/>
          </a:xfrm>
          <a:prstGeom prst="rect">
            <a:avLst/>
          </a:prstGeom>
          <a:noFill/>
        </p:spPr>
        <p:txBody>
          <a:bodyPr wrap="square" rtlCol="1">
            <a:spAutoFit/>
          </a:bodyPr>
          <a:lstStyle/>
          <a:p>
            <a:r>
              <a:rPr lang="en-US" dirty="0"/>
              <a:t>9</a:t>
            </a:r>
            <a:endParaRPr lang="he-IL" dirty="0"/>
          </a:p>
        </p:txBody>
      </p:sp>
    </p:spTree>
    <p:extLst>
      <p:ext uri="{BB962C8B-B14F-4D97-AF65-F5344CB8AC3E}">
        <p14:creationId xmlns:p14="http://schemas.microsoft.com/office/powerpoint/2010/main" val="541898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a:hlinkClick r:id="rId2"/>
            <a:extLst>
              <a:ext uri="{FF2B5EF4-FFF2-40B4-BE49-F238E27FC236}">
                <a16:creationId xmlns:a16="http://schemas.microsoft.com/office/drawing/2014/main" id="{DF02882D-9D58-4253-970C-C61A3293646D}"/>
              </a:ext>
            </a:extLst>
          </p:cNvPr>
          <p:cNvPicPr>
            <a:picLocks noChangeAspect="1"/>
          </p:cNvPicPr>
          <p:nvPr/>
        </p:nvPicPr>
        <p:blipFill>
          <a:blip r:embed="rId3"/>
          <a:stretch>
            <a:fillRect/>
          </a:stretch>
        </p:blipFill>
        <p:spPr>
          <a:xfrm>
            <a:off x="2693864" y="1290439"/>
            <a:ext cx="6804271" cy="5119799"/>
          </a:xfrm>
          <a:prstGeom prst="rect">
            <a:avLst/>
          </a:prstGeom>
        </p:spPr>
      </p:pic>
      <p:sp>
        <p:nvSpPr>
          <p:cNvPr id="5" name="כותרת 1">
            <a:extLst>
              <a:ext uri="{FF2B5EF4-FFF2-40B4-BE49-F238E27FC236}">
                <a16:creationId xmlns:a16="http://schemas.microsoft.com/office/drawing/2014/main" id="{CA59F02D-71D5-4D0F-85E9-E4CC0514EFAD}"/>
              </a:ext>
            </a:extLst>
          </p:cNvPr>
          <p:cNvSpPr>
            <a:spLocks noGrp="1"/>
          </p:cNvSpPr>
          <p:nvPr>
            <p:ph type="title"/>
          </p:nvPr>
        </p:nvSpPr>
        <p:spPr>
          <a:xfrm>
            <a:off x="646111" y="452718"/>
            <a:ext cx="9404723" cy="1400530"/>
          </a:xfrm>
        </p:spPr>
        <p:txBody>
          <a:bodyPr/>
          <a:lstStyle/>
          <a:p>
            <a:r>
              <a:rPr lang="en-US" dirty="0"/>
              <a:t>Ghostbusters</a:t>
            </a:r>
            <a:endParaRPr lang="he-IL" dirty="0"/>
          </a:p>
        </p:txBody>
      </p:sp>
      <p:sp>
        <p:nvSpPr>
          <p:cNvPr id="6" name="תיבת טקסט 5">
            <a:extLst>
              <a:ext uri="{FF2B5EF4-FFF2-40B4-BE49-F238E27FC236}">
                <a16:creationId xmlns:a16="http://schemas.microsoft.com/office/drawing/2014/main" id="{D8267C2D-C7AB-4501-98D0-77209388CB20}"/>
              </a:ext>
            </a:extLst>
          </p:cNvPr>
          <p:cNvSpPr txBox="1"/>
          <p:nvPr/>
        </p:nvSpPr>
        <p:spPr>
          <a:xfrm>
            <a:off x="10511161" y="426128"/>
            <a:ext cx="452761" cy="369332"/>
          </a:xfrm>
          <a:prstGeom prst="rect">
            <a:avLst/>
          </a:prstGeom>
          <a:noFill/>
        </p:spPr>
        <p:txBody>
          <a:bodyPr wrap="square" rtlCol="1">
            <a:spAutoFit/>
          </a:bodyPr>
          <a:lstStyle/>
          <a:p>
            <a:r>
              <a:rPr lang="en-US" dirty="0"/>
              <a:t>10</a:t>
            </a:r>
            <a:endParaRPr lang="he-IL" dirty="0"/>
          </a:p>
        </p:txBody>
      </p:sp>
    </p:spTree>
    <p:extLst>
      <p:ext uri="{BB962C8B-B14F-4D97-AF65-F5344CB8AC3E}">
        <p14:creationId xmlns:p14="http://schemas.microsoft.com/office/powerpoint/2010/main" val="23361732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0CBAE54-462B-4E56-AE85-6D9FF0DB61C2}"/>
              </a:ext>
            </a:extLst>
          </p:cNvPr>
          <p:cNvSpPr>
            <a:spLocks noGrp="1"/>
          </p:cNvSpPr>
          <p:nvPr>
            <p:ph type="title"/>
          </p:nvPr>
        </p:nvSpPr>
        <p:spPr/>
        <p:txBody>
          <a:bodyPr/>
          <a:lstStyle/>
          <a:p>
            <a:r>
              <a:rPr lang="en-US" dirty="0"/>
              <a:t>Algorithms</a:t>
            </a:r>
            <a:endParaRPr lang="he-IL" dirty="0"/>
          </a:p>
        </p:txBody>
      </p:sp>
      <p:sp>
        <p:nvSpPr>
          <p:cNvPr id="3" name="מציין מיקום תוכן 2">
            <a:extLst>
              <a:ext uri="{FF2B5EF4-FFF2-40B4-BE49-F238E27FC236}">
                <a16:creationId xmlns:a16="http://schemas.microsoft.com/office/drawing/2014/main" id="{AEA9AAC0-1671-4A59-BA2E-FA94F2F8A2A5}"/>
              </a:ext>
            </a:extLst>
          </p:cNvPr>
          <p:cNvSpPr>
            <a:spLocks noGrp="1"/>
          </p:cNvSpPr>
          <p:nvPr>
            <p:ph idx="1"/>
          </p:nvPr>
        </p:nvSpPr>
        <p:spPr>
          <a:xfrm>
            <a:off x="1104293" y="2061796"/>
            <a:ext cx="8946541" cy="2095501"/>
          </a:xfrm>
        </p:spPr>
        <p:txBody>
          <a:bodyPr/>
          <a:lstStyle/>
          <a:p>
            <a:pPr algn="l" rtl="0"/>
            <a:r>
              <a:rPr lang="en-US" u="sng" dirty="0"/>
              <a:t>Adrienctx’ agent </a:t>
            </a:r>
            <a:r>
              <a:rPr lang="en-US" dirty="0"/>
              <a:t>uses algorithm called </a:t>
            </a:r>
            <a:r>
              <a:rPr lang="en-US" b="1" dirty="0"/>
              <a:t>MCTS</a:t>
            </a:r>
          </a:p>
          <a:p>
            <a:pPr algn="l" rtl="0"/>
            <a:r>
              <a:rPr lang="en-US" u="sng" dirty="0"/>
              <a:t>MaastCTS2 agent </a:t>
            </a:r>
            <a:r>
              <a:rPr lang="en-US" dirty="0"/>
              <a:t>uses algorithm called </a:t>
            </a:r>
            <a:r>
              <a:rPr lang="en-US" b="1" u="sng" dirty="0">
                <a:hlinkClick r:id="rId2" tooltip="This path skips through empty directories"/>
              </a:rPr>
              <a:t>MaastCTS2</a:t>
            </a:r>
            <a:endParaRPr lang="en-US" b="1" u="sng" dirty="0"/>
          </a:p>
          <a:p>
            <a:pPr lvl="1" algn="l" rtl="0"/>
            <a:r>
              <a:rPr lang="en-US" sz="2000" dirty="0"/>
              <a:t>MCTS-based agent with a number of enhancements</a:t>
            </a:r>
          </a:p>
        </p:txBody>
      </p:sp>
      <p:pic>
        <p:nvPicPr>
          <p:cNvPr id="4" name="תמונה 3">
            <a:extLst>
              <a:ext uri="{FF2B5EF4-FFF2-40B4-BE49-F238E27FC236}">
                <a16:creationId xmlns:a16="http://schemas.microsoft.com/office/drawing/2014/main" id="{11FA8885-87FD-4CAB-9E20-3DADDFE1388A}"/>
              </a:ext>
            </a:extLst>
          </p:cNvPr>
          <p:cNvPicPr>
            <a:picLocks noChangeAspect="1"/>
          </p:cNvPicPr>
          <p:nvPr/>
        </p:nvPicPr>
        <p:blipFill>
          <a:blip r:embed="rId3"/>
          <a:stretch>
            <a:fillRect/>
          </a:stretch>
        </p:blipFill>
        <p:spPr>
          <a:xfrm>
            <a:off x="1103312" y="4085763"/>
            <a:ext cx="10115550" cy="2095500"/>
          </a:xfrm>
          <a:prstGeom prst="rect">
            <a:avLst/>
          </a:prstGeom>
        </p:spPr>
      </p:pic>
      <p:pic>
        <p:nvPicPr>
          <p:cNvPr id="5" name="תמונה 4">
            <a:extLst>
              <a:ext uri="{FF2B5EF4-FFF2-40B4-BE49-F238E27FC236}">
                <a16:creationId xmlns:a16="http://schemas.microsoft.com/office/drawing/2014/main" id="{94E28753-9029-4984-B150-7FB1BCFA87CC}"/>
              </a:ext>
            </a:extLst>
          </p:cNvPr>
          <p:cNvPicPr/>
          <p:nvPr/>
        </p:nvPicPr>
        <p:blipFill>
          <a:blip r:embed="rId4"/>
          <a:stretch>
            <a:fillRect/>
          </a:stretch>
        </p:blipFill>
        <p:spPr>
          <a:xfrm>
            <a:off x="9000163" y="1625600"/>
            <a:ext cx="2891790" cy="1803400"/>
          </a:xfrm>
          <a:prstGeom prst="rect">
            <a:avLst/>
          </a:prstGeom>
        </p:spPr>
      </p:pic>
      <p:sp>
        <p:nvSpPr>
          <p:cNvPr id="7" name="מלבן: פינות מעוגלות 6">
            <a:extLst>
              <a:ext uri="{FF2B5EF4-FFF2-40B4-BE49-F238E27FC236}">
                <a16:creationId xmlns:a16="http://schemas.microsoft.com/office/drawing/2014/main" id="{A9104960-58C7-4806-B2C0-598E5D6F11DC}"/>
              </a:ext>
            </a:extLst>
          </p:cNvPr>
          <p:cNvSpPr/>
          <p:nvPr/>
        </p:nvSpPr>
        <p:spPr>
          <a:xfrm>
            <a:off x="1121068" y="4476565"/>
            <a:ext cx="9985376" cy="648070"/>
          </a:xfrm>
          <a:prstGeom prst="round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תיבת טקסט 7">
            <a:extLst>
              <a:ext uri="{FF2B5EF4-FFF2-40B4-BE49-F238E27FC236}">
                <a16:creationId xmlns:a16="http://schemas.microsoft.com/office/drawing/2014/main" id="{E1C3298B-E219-463C-AE88-257B554D09C8}"/>
              </a:ext>
            </a:extLst>
          </p:cNvPr>
          <p:cNvSpPr txBox="1"/>
          <p:nvPr/>
        </p:nvSpPr>
        <p:spPr>
          <a:xfrm>
            <a:off x="10511161" y="426128"/>
            <a:ext cx="452761" cy="369332"/>
          </a:xfrm>
          <a:prstGeom prst="rect">
            <a:avLst/>
          </a:prstGeom>
          <a:noFill/>
        </p:spPr>
        <p:txBody>
          <a:bodyPr wrap="square" rtlCol="1">
            <a:spAutoFit/>
          </a:bodyPr>
          <a:lstStyle/>
          <a:p>
            <a:r>
              <a:rPr lang="en-US" dirty="0"/>
              <a:t>11</a:t>
            </a:r>
            <a:endParaRPr lang="he-IL" dirty="0"/>
          </a:p>
        </p:txBody>
      </p:sp>
    </p:spTree>
    <p:extLst>
      <p:ext uri="{BB962C8B-B14F-4D97-AF65-F5344CB8AC3E}">
        <p14:creationId xmlns:p14="http://schemas.microsoft.com/office/powerpoint/2010/main" val="2472811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76D31CD-569F-4728-8B78-0121535ED598}"/>
              </a:ext>
            </a:extLst>
          </p:cNvPr>
          <p:cNvSpPr>
            <a:spLocks noGrp="1"/>
          </p:cNvSpPr>
          <p:nvPr>
            <p:ph type="title"/>
          </p:nvPr>
        </p:nvSpPr>
        <p:spPr/>
        <p:txBody>
          <a:bodyPr/>
          <a:lstStyle/>
          <a:p>
            <a:r>
              <a:rPr lang="en-US" dirty="0"/>
              <a:t>Upgrade-x</a:t>
            </a:r>
            <a:endParaRPr lang="he-IL" dirty="0"/>
          </a:p>
        </p:txBody>
      </p:sp>
      <p:sp>
        <p:nvSpPr>
          <p:cNvPr id="3" name="מציין מיקום תוכן 2">
            <a:extLst>
              <a:ext uri="{FF2B5EF4-FFF2-40B4-BE49-F238E27FC236}">
                <a16:creationId xmlns:a16="http://schemas.microsoft.com/office/drawing/2014/main" id="{155E9A99-C128-479E-99B1-1B76A83E1241}"/>
              </a:ext>
            </a:extLst>
          </p:cNvPr>
          <p:cNvSpPr>
            <a:spLocks noGrp="1"/>
          </p:cNvSpPr>
          <p:nvPr>
            <p:ph idx="1"/>
          </p:nvPr>
        </p:nvSpPr>
        <p:spPr>
          <a:xfrm>
            <a:off x="1104293" y="1853248"/>
            <a:ext cx="8946541" cy="4195481"/>
          </a:xfrm>
        </p:spPr>
        <p:txBody>
          <a:bodyPr/>
          <a:lstStyle/>
          <a:p>
            <a:pPr algn="l" rtl="0"/>
            <a:r>
              <a:rPr lang="en-US" dirty="0"/>
              <a:t>Environment:</a:t>
            </a:r>
          </a:p>
          <a:p>
            <a:pPr lvl="1" algn="l" rtl="0"/>
            <a:r>
              <a:rPr lang="en-US" dirty="0"/>
              <a:t>There is an area for each player that they can’t leave</a:t>
            </a:r>
          </a:p>
          <a:p>
            <a:pPr lvl="1" algn="l" rtl="0"/>
            <a:r>
              <a:rPr lang="en-US" dirty="0"/>
              <a:t>Two players (agents)</a:t>
            </a:r>
          </a:p>
          <a:p>
            <a:pPr algn="l" rtl="0"/>
            <a:r>
              <a:rPr lang="en-US" dirty="0"/>
              <a:t>Actions:</a:t>
            </a:r>
          </a:p>
          <a:p>
            <a:pPr lvl="1" algn="l" rtl="0"/>
            <a:r>
              <a:rPr lang="en-US" dirty="0"/>
              <a:t>They have some laser cannons, which they can move around</a:t>
            </a:r>
          </a:p>
          <a:p>
            <a:pPr lvl="1" algn="l" rtl="0"/>
            <a:r>
              <a:rPr lang="en-US" dirty="0"/>
              <a:t>If they run into a laser, they lose health points </a:t>
            </a:r>
          </a:p>
          <a:p>
            <a:pPr algn="l" rtl="0"/>
            <a:r>
              <a:rPr lang="en-US" dirty="0"/>
              <a:t>Goal:</a:t>
            </a:r>
          </a:p>
          <a:p>
            <a:pPr lvl="1" algn="l" rtl="0"/>
            <a:r>
              <a:rPr lang="en-US" dirty="0"/>
              <a:t>The winner is the player that survives or the one with most points at the end of the game</a:t>
            </a:r>
            <a:endParaRPr lang="he-IL" dirty="0"/>
          </a:p>
        </p:txBody>
      </p:sp>
      <p:sp>
        <p:nvSpPr>
          <p:cNvPr id="4" name="תיבת טקסט 3">
            <a:extLst>
              <a:ext uri="{FF2B5EF4-FFF2-40B4-BE49-F238E27FC236}">
                <a16:creationId xmlns:a16="http://schemas.microsoft.com/office/drawing/2014/main" id="{71636C5F-1492-4917-ADD5-12618EF60C6A}"/>
              </a:ext>
            </a:extLst>
          </p:cNvPr>
          <p:cNvSpPr txBox="1"/>
          <p:nvPr/>
        </p:nvSpPr>
        <p:spPr>
          <a:xfrm>
            <a:off x="10511161" y="426128"/>
            <a:ext cx="452761" cy="369332"/>
          </a:xfrm>
          <a:prstGeom prst="rect">
            <a:avLst/>
          </a:prstGeom>
          <a:noFill/>
        </p:spPr>
        <p:txBody>
          <a:bodyPr wrap="square" rtlCol="1">
            <a:spAutoFit/>
          </a:bodyPr>
          <a:lstStyle/>
          <a:p>
            <a:r>
              <a:rPr lang="en-US" dirty="0"/>
              <a:t>12</a:t>
            </a:r>
            <a:endParaRPr lang="he-IL" dirty="0"/>
          </a:p>
        </p:txBody>
      </p:sp>
    </p:spTree>
    <p:extLst>
      <p:ext uri="{BB962C8B-B14F-4D97-AF65-F5344CB8AC3E}">
        <p14:creationId xmlns:p14="http://schemas.microsoft.com/office/powerpoint/2010/main" val="2705275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8562CAE-9AC9-4DBA-8355-B5646FF46DCC}"/>
              </a:ext>
            </a:extLst>
          </p:cNvPr>
          <p:cNvSpPr>
            <a:spLocks noGrp="1"/>
          </p:cNvSpPr>
          <p:nvPr>
            <p:ph type="title"/>
          </p:nvPr>
        </p:nvSpPr>
        <p:spPr/>
        <p:txBody>
          <a:bodyPr/>
          <a:lstStyle/>
          <a:p>
            <a:r>
              <a:rPr lang="en-US" dirty="0"/>
              <a:t>Algorithms</a:t>
            </a:r>
            <a:endParaRPr lang="he-IL" dirty="0"/>
          </a:p>
        </p:txBody>
      </p:sp>
      <p:pic>
        <p:nvPicPr>
          <p:cNvPr id="4" name="תמונה 3">
            <a:extLst>
              <a:ext uri="{FF2B5EF4-FFF2-40B4-BE49-F238E27FC236}">
                <a16:creationId xmlns:a16="http://schemas.microsoft.com/office/drawing/2014/main" id="{0AEA1A95-1B9E-45A7-ADF4-B5B219D12141}"/>
              </a:ext>
            </a:extLst>
          </p:cNvPr>
          <p:cNvPicPr>
            <a:picLocks noChangeAspect="1"/>
          </p:cNvPicPr>
          <p:nvPr/>
        </p:nvPicPr>
        <p:blipFill>
          <a:blip r:embed="rId2"/>
          <a:stretch>
            <a:fillRect/>
          </a:stretch>
        </p:blipFill>
        <p:spPr>
          <a:xfrm>
            <a:off x="423862" y="3862107"/>
            <a:ext cx="11344275" cy="2543175"/>
          </a:xfrm>
          <a:prstGeom prst="rect">
            <a:avLst/>
          </a:prstGeom>
        </p:spPr>
      </p:pic>
      <p:sp>
        <p:nvSpPr>
          <p:cNvPr id="5" name="תיבת טקסט 4">
            <a:extLst>
              <a:ext uri="{FF2B5EF4-FFF2-40B4-BE49-F238E27FC236}">
                <a16:creationId xmlns:a16="http://schemas.microsoft.com/office/drawing/2014/main" id="{7016F257-FB4B-49FA-9A55-C4B38603A9B5}"/>
              </a:ext>
            </a:extLst>
          </p:cNvPr>
          <p:cNvSpPr txBox="1"/>
          <p:nvPr/>
        </p:nvSpPr>
        <p:spPr>
          <a:xfrm>
            <a:off x="1367160" y="1442864"/>
            <a:ext cx="8531442" cy="2298065"/>
          </a:xfrm>
          <a:prstGeom prst="rect">
            <a:avLst/>
          </a:prstGeom>
          <a:noFill/>
        </p:spPr>
        <p:txBody>
          <a:bodyPr wrap="square" rtlCol="1">
            <a:spAutoFit/>
          </a:bodyPr>
          <a:lstStyle/>
          <a:p>
            <a:pPr marL="342900" indent="-342900">
              <a:spcBef>
                <a:spcPts val="1000"/>
              </a:spcBef>
              <a:buClr>
                <a:schemeClr val="bg2">
                  <a:lumMod val="40000"/>
                  <a:lumOff val="60000"/>
                </a:schemeClr>
              </a:buClr>
              <a:buSzPct val="80000"/>
              <a:buFont typeface="Wingdings 3" charset="2"/>
              <a:buChar char=""/>
            </a:pPr>
            <a:r>
              <a:rPr lang="en-US" sz="1600" dirty="0">
                <a:latin typeface="+mj-lt"/>
                <a:ea typeface="+mj-ea"/>
                <a:cs typeface="+mj-cs"/>
              </a:rPr>
              <a:t>sampleOLMCTS’ agents uses OLMCTS algorithm (without code or elaboration)</a:t>
            </a:r>
          </a:p>
          <a:p>
            <a:pPr marL="342900" indent="-342900">
              <a:spcBef>
                <a:spcPts val="1000"/>
              </a:spcBef>
              <a:buClr>
                <a:schemeClr val="bg2">
                  <a:lumMod val="40000"/>
                  <a:lumOff val="60000"/>
                </a:schemeClr>
              </a:buClr>
              <a:buSzPct val="80000"/>
              <a:buFont typeface="Wingdings 3" charset="2"/>
              <a:buChar char=""/>
            </a:pPr>
            <a:r>
              <a:rPr lang="en-US" sz="1600" dirty="0">
                <a:latin typeface="+mj-lt"/>
                <a:ea typeface="+mj-ea"/>
                <a:cs typeface="+mj-cs"/>
              </a:rPr>
              <a:t>ToVo2’s agent uses SARSA-UCT algorithm </a:t>
            </a:r>
          </a:p>
          <a:p>
            <a:pPr marL="342900" indent="-342900">
              <a:spcBef>
                <a:spcPts val="1000"/>
              </a:spcBef>
              <a:buClr>
                <a:schemeClr val="bg2">
                  <a:lumMod val="40000"/>
                  <a:lumOff val="60000"/>
                </a:schemeClr>
              </a:buClr>
              <a:buSzPct val="80000"/>
              <a:buFont typeface="Wingdings 3" charset="2"/>
              <a:buChar char=""/>
            </a:pPr>
            <a:r>
              <a:rPr lang="en-US" sz="1600" dirty="0">
                <a:latin typeface="+mj-lt"/>
                <a:ea typeface="+mj-ea"/>
                <a:cs typeface="+mj-cs"/>
              </a:rPr>
              <a:t>NextLevel’s agent uses OLMCTS equipped with a state heuristic based on features of objects</a:t>
            </a:r>
          </a:p>
          <a:p>
            <a:pPr marL="342900" indent="-342900">
              <a:spcBef>
                <a:spcPts val="1000"/>
              </a:spcBef>
              <a:buClr>
                <a:schemeClr val="bg2">
                  <a:lumMod val="40000"/>
                  <a:lumOff val="60000"/>
                </a:schemeClr>
              </a:buClr>
              <a:buSzPct val="80000"/>
              <a:buFont typeface="Wingdings 3" charset="2"/>
              <a:buChar char=""/>
            </a:pPr>
            <a:r>
              <a:rPr lang="en-US" sz="1600" dirty="0">
                <a:latin typeface="+mj-lt"/>
                <a:ea typeface="+mj-ea"/>
                <a:cs typeface="+mj-cs"/>
              </a:rPr>
              <a:t>MaastCTS2 agent uses algorithm called </a:t>
            </a:r>
            <a:r>
              <a:rPr lang="en-US" sz="1600" dirty="0">
                <a:latin typeface="+mj-lt"/>
                <a:ea typeface="+mj-ea"/>
                <a:cs typeface="+mj-cs"/>
                <a:hlinkClick r:id="rId3" tooltip="This path skips through empty directories">
                  <a:extLst>
                    <a:ext uri="{A12FA001-AC4F-418D-AE19-62706E023703}">
                      <ahyp:hlinkClr xmlns:ahyp="http://schemas.microsoft.com/office/drawing/2018/hyperlinkcolor" val="tx"/>
                    </a:ext>
                  </a:extLst>
                </a:hlinkClick>
              </a:rPr>
              <a:t>MaastCTS2</a:t>
            </a:r>
            <a:endParaRPr lang="en-US" sz="1600" dirty="0">
              <a:latin typeface="+mj-lt"/>
              <a:ea typeface="+mj-ea"/>
              <a:cs typeface="+mj-cs"/>
            </a:endParaRPr>
          </a:p>
          <a:p>
            <a:pPr marL="800100" lvl="2" indent="-342900">
              <a:spcBef>
                <a:spcPts val="1000"/>
              </a:spcBef>
              <a:buClr>
                <a:schemeClr val="bg2">
                  <a:lumMod val="40000"/>
                  <a:lumOff val="60000"/>
                </a:schemeClr>
              </a:buClr>
              <a:buSzPct val="80000"/>
              <a:buFont typeface="Wingdings 3" charset="2"/>
              <a:buChar char=""/>
            </a:pPr>
            <a:r>
              <a:rPr lang="en-US" sz="1600" dirty="0">
                <a:latin typeface="+mj-lt"/>
                <a:ea typeface="+mj-ea"/>
                <a:cs typeface="+mj-cs"/>
              </a:rPr>
              <a:t>MCTS-based agent with a number of enhancements</a:t>
            </a:r>
          </a:p>
          <a:p>
            <a:pPr marL="342900" indent="-342900">
              <a:buAutoNum type="arabicPeriod"/>
            </a:pPr>
            <a:endParaRPr lang="he-IL" sz="1400" dirty="0"/>
          </a:p>
        </p:txBody>
      </p:sp>
      <p:sp>
        <p:nvSpPr>
          <p:cNvPr id="6" name="מלבן: פינות מעוגלות 5">
            <a:extLst>
              <a:ext uri="{FF2B5EF4-FFF2-40B4-BE49-F238E27FC236}">
                <a16:creationId xmlns:a16="http://schemas.microsoft.com/office/drawing/2014/main" id="{7E4CB09A-9B58-43B0-87F7-DCE66A6AA2D6}"/>
              </a:ext>
            </a:extLst>
          </p:cNvPr>
          <p:cNvSpPr/>
          <p:nvPr/>
        </p:nvSpPr>
        <p:spPr>
          <a:xfrm>
            <a:off x="506027" y="4660777"/>
            <a:ext cx="10306975" cy="1367160"/>
          </a:xfrm>
          <a:prstGeom prst="round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7" name="אליפסה 6">
            <a:extLst>
              <a:ext uri="{FF2B5EF4-FFF2-40B4-BE49-F238E27FC236}">
                <a16:creationId xmlns:a16="http://schemas.microsoft.com/office/drawing/2014/main" id="{90EF7943-CEA8-4D7C-8400-F2607DC878AC}"/>
              </a:ext>
            </a:extLst>
          </p:cNvPr>
          <p:cNvSpPr/>
          <p:nvPr/>
        </p:nvSpPr>
        <p:spPr>
          <a:xfrm>
            <a:off x="1535837" y="5663954"/>
            <a:ext cx="1091954" cy="372861"/>
          </a:xfrm>
          <a:prstGeom prst="ellipse">
            <a:avLst/>
          </a:prstGeom>
          <a:noFill/>
          <a:ln w="38100">
            <a:solidFill>
              <a:srgbClr val="92D050"/>
            </a:solidFill>
          </a:ln>
        </p:spPr>
        <p:style>
          <a:lnRef idx="2">
            <a:schemeClr val="accent4">
              <a:shade val="50000"/>
            </a:schemeClr>
          </a:lnRef>
          <a:fillRef idx="1">
            <a:schemeClr val="accent4"/>
          </a:fillRef>
          <a:effectRef idx="0">
            <a:schemeClr val="accent4"/>
          </a:effectRef>
          <a:fontRef idx="minor">
            <a:schemeClr val="lt1"/>
          </a:fontRef>
        </p:style>
        <p:txBody>
          <a:bodyPr rtlCol="1" anchor="ctr"/>
          <a:lstStyle/>
          <a:p>
            <a:pPr algn="ctr"/>
            <a:endParaRPr lang="he-IL"/>
          </a:p>
        </p:txBody>
      </p:sp>
      <p:sp>
        <p:nvSpPr>
          <p:cNvPr id="8" name="תיבת טקסט 7">
            <a:extLst>
              <a:ext uri="{FF2B5EF4-FFF2-40B4-BE49-F238E27FC236}">
                <a16:creationId xmlns:a16="http://schemas.microsoft.com/office/drawing/2014/main" id="{ACA02C9A-948E-40BB-A70F-333C06F9A9B1}"/>
              </a:ext>
            </a:extLst>
          </p:cNvPr>
          <p:cNvSpPr txBox="1"/>
          <p:nvPr/>
        </p:nvSpPr>
        <p:spPr>
          <a:xfrm>
            <a:off x="10511161" y="426128"/>
            <a:ext cx="452761" cy="369332"/>
          </a:xfrm>
          <a:prstGeom prst="rect">
            <a:avLst/>
          </a:prstGeom>
          <a:noFill/>
        </p:spPr>
        <p:txBody>
          <a:bodyPr wrap="square" rtlCol="1">
            <a:spAutoFit/>
          </a:bodyPr>
          <a:lstStyle/>
          <a:p>
            <a:r>
              <a:rPr lang="en-US" dirty="0"/>
              <a:t>13</a:t>
            </a:r>
            <a:endParaRPr lang="he-IL" dirty="0"/>
          </a:p>
        </p:txBody>
      </p:sp>
    </p:spTree>
    <p:extLst>
      <p:ext uri="{BB962C8B-B14F-4D97-AF65-F5344CB8AC3E}">
        <p14:creationId xmlns:p14="http://schemas.microsoft.com/office/powerpoint/2010/main" val="12801684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976D26A-991B-4DF3-95DA-01FC6188EDD3}"/>
              </a:ext>
            </a:extLst>
          </p:cNvPr>
          <p:cNvSpPr>
            <a:spLocks noGrp="1"/>
          </p:cNvSpPr>
          <p:nvPr>
            <p:ph type="title"/>
          </p:nvPr>
        </p:nvSpPr>
        <p:spPr/>
        <p:txBody>
          <a:bodyPr/>
          <a:lstStyle/>
          <a:p>
            <a:pPr rtl="0"/>
            <a:r>
              <a:rPr lang="en-US" dirty="0"/>
              <a:t>Towards example 2 – our model</a:t>
            </a:r>
            <a:endParaRPr lang="he-IL" dirty="0"/>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0CA675B8-4E08-4C9A-97C1-CF7AB2A189EC}"/>
                  </a:ext>
                </a:extLst>
              </p:cNvPr>
              <p:cNvSpPr>
                <a:spLocks noGrp="1"/>
              </p:cNvSpPr>
              <p:nvPr>
                <p:ph idx="1"/>
              </p:nvPr>
            </p:nvSpPr>
            <p:spPr>
              <a:xfrm>
                <a:off x="1104293" y="1853248"/>
                <a:ext cx="8946541" cy="4195481"/>
              </a:xfrm>
            </p:spPr>
            <p:txBody>
              <a:bodyPr/>
              <a:lstStyle/>
              <a:p>
                <a:pPr algn="l" rtl="0"/>
                <a:r>
                  <a:rPr lang="en-US" dirty="0"/>
                  <a:t>Settings:</a:t>
                </a:r>
              </a:p>
              <a:p>
                <a:pPr lvl="1" algn="l" rtl="0"/>
                <a:r>
                  <a:rPr lang="en-US" dirty="0"/>
                  <a:t>Grid: </a:t>
                </a:r>
                <a14:m>
                  <m:oMath xmlns:m="http://schemas.openxmlformats.org/officeDocument/2006/math">
                    <m:r>
                      <a:rPr lang="en-US" i="1">
                        <a:latin typeface="Cambria Math" panose="02040503050406030204" pitchFamily="18" charset="0"/>
                      </a:rPr>
                      <m:t>8</m:t>
                    </m:r>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16</m:t>
                    </m:r>
                  </m:oMath>
                </a14:m>
                <a:r>
                  <a:rPr lang="en-US" dirty="0"/>
                  <a:t> </a:t>
                </a:r>
              </a:p>
              <a:p>
                <a:pPr lvl="1" algn="l" rtl="0"/>
                <a:r>
                  <a:rPr lang="en-US" dirty="0"/>
                  <a:t>Light: </a:t>
                </a:r>
                <a14:m>
                  <m:oMath xmlns:m="http://schemas.openxmlformats.org/officeDocument/2006/math">
                    <m:r>
                      <a:rPr lang="en-US" i="1" dirty="0" smtClean="0">
                        <a:latin typeface="Cambria Math" panose="02040503050406030204" pitchFamily="18" charset="0"/>
                      </a:rPr>
                      <m:t>3</m:t>
                    </m:r>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3</m:t>
                    </m:r>
                  </m:oMath>
                </a14:m>
                <a:endParaRPr lang="en-US" dirty="0">
                  <a:ea typeface="Cambria Math" panose="02040503050406030204" pitchFamily="18" charset="0"/>
                </a:endParaRPr>
              </a:p>
              <a:p>
                <a:pPr algn="l" rtl="0"/>
                <a:r>
                  <a:rPr lang="en-US" dirty="0"/>
                  <a:t>Agents:</a:t>
                </a:r>
              </a:p>
              <a:p>
                <a:pPr lvl="1" algn="l" rtl="0"/>
                <a:r>
                  <a:rPr lang="en-US" dirty="0"/>
                  <a:t>Both agents take </a:t>
                </a:r>
                <a:r>
                  <a:rPr lang="en-US" u="sng" dirty="0"/>
                  <a:t>random actions</a:t>
                </a:r>
              </a:p>
              <a:p>
                <a:pPr lvl="1" algn="l" rtl="0"/>
                <a:endParaRPr lang="he-IL" dirty="0"/>
              </a:p>
            </p:txBody>
          </p:sp>
        </mc:Choice>
        <mc:Fallback xmlns="">
          <p:sp>
            <p:nvSpPr>
              <p:cNvPr id="3" name="מציין מיקום תוכן 2">
                <a:extLst>
                  <a:ext uri="{FF2B5EF4-FFF2-40B4-BE49-F238E27FC236}">
                    <a16:creationId xmlns:a16="http://schemas.microsoft.com/office/drawing/2014/main" id="{0CA675B8-4E08-4C9A-97C1-CF7AB2A189EC}"/>
                  </a:ext>
                </a:extLst>
              </p:cNvPr>
              <p:cNvSpPr>
                <a:spLocks noGrp="1" noRot="1" noChangeAspect="1" noMove="1" noResize="1" noEditPoints="1" noAdjustHandles="1" noChangeArrowheads="1" noChangeShapeType="1" noTextEdit="1"/>
              </p:cNvSpPr>
              <p:nvPr>
                <p:ph idx="1"/>
              </p:nvPr>
            </p:nvSpPr>
            <p:spPr>
              <a:xfrm>
                <a:off x="1104293" y="1853248"/>
                <a:ext cx="8946541" cy="4195481"/>
              </a:xfrm>
              <a:blipFill>
                <a:blip r:embed="rId2"/>
                <a:stretch>
                  <a:fillRect l="-272" t="-727"/>
                </a:stretch>
              </a:blipFill>
            </p:spPr>
            <p:txBody>
              <a:bodyPr/>
              <a:lstStyle/>
              <a:p>
                <a:r>
                  <a:rPr lang="he-IL">
                    <a:noFill/>
                  </a:rPr>
                  <a:t> </a:t>
                </a:r>
              </a:p>
            </p:txBody>
          </p:sp>
        </mc:Fallback>
      </mc:AlternateContent>
      <p:sp>
        <p:nvSpPr>
          <p:cNvPr id="4" name="תיבת טקסט 3">
            <a:extLst>
              <a:ext uri="{FF2B5EF4-FFF2-40B4-BE49-F238E27FC236}">
                <a16:creationId xmlns:a16="http://schemas.microsoft.com/office/drawing/2014/main" id="{4F567750-BFBA-4D39-B3D5-C7E6B7F0DBEF}"/>
              </a:ext>
            </a:extLst>
          </p:cNvPr>
          <p:cNvSpPr txBox="1"/>
          <p:nvPr/>
        </p:nvSpPr>
        <p:spPr>
          <a:xfrm>
            <a:off x="10493407" y="426128"/>
            <a:ext cx="470516" cy="369332"/>
          </a:xfrm>
          <a:prstGeom prst="rect">
            <a:avLst/>
          </a:prstGeom>
          <a:noFill/>
        </p:spPr>
        <p:txBody>
          <a:bodyPr wrap="square" rtlCol="1">
            <a:spAutoFit/>
          </a:bodyPr>
          <a:lstStyle/>
          <a:p>
            <a:r>
              <a:rPr lang="en-US" dirty="0"/>
              <a:t>14</a:t>
            </a:r>
            <a:endParaRPr lang="he-IL" dirty="0"/>
          </a:p>
        </p:txBody>
      </p:sp>
    </p:spTree>
    <p:extLst>
      <p:ext uri="{BB962C8B-B14F-4D97-AF65-F5344CB8AC3E}">
        <p14:creationId xmlns:p14="http://schemas.microsoft.com/office/powerpoint/2010/main" val="12988116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y Video">
            <a:hlinkClick r:id="" action="ppaction://media"/>
            <a:extLst>
              <a:ext uri="{FF2B5EF4-FFF2-40B4-BE49-F238E27FC236}">
                <a16:creationId xmlns:a16="http://schemas.microsoft.com/office/drawing/2014/main" id="{5D343BE5-9366-4EB8-901F-7DCB21D5C78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80132" y="923278"/>
            <a:ext cx="10231735" cy="5755351"/>
          </a:xfrm>
          <a:prstGeom prst="rect">
            <a:avLst/>
          </a:prstGeom>
        </p:spPr>
      </p:pic>
      <p:sp>
        <p:nvSpPr>
          <p:cNvPr id="5" name="תיבת טקסט 4">
            <a:extLst>
              <a:ext uri="{FF2B5EF4-FFF2-40B4-BE49-F238E27FC236}">
                <a16:creationId xmlns:a16="http://schemas.microsoft.com/office/drawing/2014/main" id="{3F810E02-71F0-42B4-9698-3DD944812333}"/>
              </a:ext>
            </a:extLst>
          </p:cNvPr>
          <p:cNvSpPr txBox="1"/>
          <p:nvPr/>
        </p:nvSpPr>
        <p:spPr>
          <a:xfrm>
            <a:off x="2984375" y="338503"/>
            <a:ext cx="6223247" cy="584775"/>
          </a:xfrm>
          <a:prstGeom prst="rect">
            <a:avLst/>
          </a:prstGeom>
          <a:noFill/>
        </p:spPr>
        <p:txBody>
          <a:bodyPr wrap="square" rtlCol="1">
            <a:spAutoFit/>
          </a:bodyPr>
          <a:lstStyle/>
          <a:p>
            <a:pPr algn="ctr" rtl="0"/>
            <a:r>
              <a:rPr lang="en-US" sz="3200" u="sng" dirty="0"/>
              <a:t>Example 2 – visual framework</a:t>
            </a:r>
            <a:endParaRPr lang="he-IL" sz="3200" u="sng" dirty="0"/>
          </a:p>
        </p:txBody>
      </p:sp>
      <p:sp>
        <p:nvSpPr>
          <p:cNvPr id="6" name="תיבת טקסט 5">
            <a:extLst>
              <a:ext uri="{FF2B5EF4-FFF2-40B4-BE49-F238E27FC236}">
                <a16:creationId xmlns:a16="http://schemas.microsoft.com/office/drawing/2014/main" id="{E9107A91-9128-4F66-82CD-CC9C88665611}"/>
              </a:ext>
            </a:extLst>
          </p:cNvPr>
          <p:cNvSpPr txBox="1"/>
          <p:nvPr/>
        </p:nvSpPr>
        <p:spPr>
          <a:xfrm>
            <a:off x="10502283" y="426128"/>
            <a:ext cx="461639" cy="369332"/>
          </a:xfrm>
          <a:prstGeom prst="rect">
            <a:avLst/>
          </a:prstGeom>
          <a:noFill/>
        </p:spPr>
        <p:txBody>
          <a:bodyPr wrap="square" rtlCol="1">
            <a:spAutoFit/>
          </a:bodyPr>
          <a:lstStyle/>
          <a:p>
            <a:r>
              <a:rPr lang="en-US" dirty="0"/>
              <a:t>15</a:t>
            </a:r>
            <a:endParaRPr lang="he-IL" dirty="0"/>
          </a:p>
        </p:txBody>
      </p:sp>
    </p:spTree>
    <p:extLst>
      <p:ext uri="{BB962C8B-B14F-4D97-AF65-F5344CB8AC3E}">
        <p14:creationId xmlns:p14="http://schemas.microsoft.com/office/powerpoint/2010/main" val="3804478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04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2A92321-02AD-43E7-8D86-184D19D60C02}"/>
              </a:ext>
            </a:extLst>
          </p:cNvPr>
          <p:cNvSpPr>
            <a:spLocks noGrp="1"/>
          </p:cNvSpPr>
          <p:nvPr>
            <p:ph type="title"/>
          </p:nvPr>
        </p:nvSpPr>
        <p:spPr>
          <a:xfrm>
            <a:off x="646111" y="452718"/>
            <a:ext cx="9404723" cy="941076"/>
          </a:xfrm>
        </p:spPr>
        <p:txBody>
          <a:bodyPr/>
          <a:lstStyle/>
          <a:p>
            <a:pPr rtl="0"/>
            <a:r>
              <a:rPr lang="en-US" dirty="0"/>
              <a:t>What’s next?</a:t>
            </a:r>
            <a:endParaRPr lang="he-IL" dirty="0"/>
          </a:p>
        </p:txBody>
      </p:sp>
      <p:sp>
        <p:nvSpPr>
          <p:cNvPr id="3" name="מציין מיקום תוכן 2">
            <a:extLst>
              <a:ext uri="{FF2B5EF4-FFF2-40B4-BE49-F238E27FC236}">
                <a16:creationId xmlns:a16="http://schemas.microsoft.com/office/drawing/2014/main" id="{DFEE81D9-B0C6-4CA2-91DF-70DDF3FF3CCD}"/>
              </a:ext>
            </a:extLst>
          </p:cNvPr>
          <p:cNvSpPr>
            <a:spLocks noGrp="1"/>
          </p:cNvSpPr>
          <p:nvPr>
            <p:ph idx="1"/>
          </p:nvPr>
        </p:nvSpPr>
        <p:spPr>
          <a:xfrm>
            <a:off x="1103312" y="1544716"/>
            <a:ext cx="8946541" cy="4703684"/>
          </a:xfrm>
        </p:spPr>
        <p:txBody>
          <a:bodyPr>
            <a:normAutofit fontScale="92500" lnSpcReduction="10000"/>
          </a:bodyPr>
          <a:lstStyle/>
          <a:p>
            <a:pPr lvl="0" algn="l" rtl="0"/>
            <a:r>
              <a:rPr lang="en-US" dirty="0"/>
              <a:t>Build the entire environment of the game</a:t>
            </a:r>
          </a:p>
          <a:p>
            <a:pPr lvl="1" algn="l" rtl="0"/>
            <a:r>
              <a:rPr lang="en-US" dirty="0"/>
              <a:t>will contain two agents' possible interactions</a:t>
            </a:r>
          </a:p>
          <a:p>
            <a:pPr lvl="1" algn="l" rtl="0"/>
            <a:r>
              <a:rPr lang="en-US" dirty="0"/>
              <a:t>will be compatible with the </a:t>
            </a:r>
            <a:r>
              <a:rPr lang="en-US" dirty="0" err="1"/>
              <a:t>openAI</a:t>
            </a:r>
            <a:r>
              <a:rPr lang="en-US" dirty="0"/>
              <a:t> gym framework to enable potential of wider research.</a:t>
            </a:r>
          </a:p>
          <a:p>
            <a:pPr lvl="0" algn="l" rtl="0"/>
            <a:r>
              <a:rPr lang="en-US" dirty="0"/>
              <a:t>Examine the algorithms :</a:t>
            </a:r>
          </a:p>
          <a:p>
            <a:pPr lvl="1" algn="l" rtl="0"/>
            <a:r>
              <a:rPr lang="en-US" dirty="0"/>
              <a:t>DQNs – basic and successful </a:t>
            </a:r>
          </a:p>
          <a:p>
            <a:pPr lvl="1" algn="l" rtl="0"/>
            <a:r>
              <a:rPr lang="en-US" dirty="0"/>
              <a:t>MCTS – from the tree search area</a:t>
            </a:r>
          </a:p>
          <a:p>
            <a:pPr lvl="1" algn="l" rtl="0"/>
            <a:r>
              <a:rPr lang="en-US" i="1" dirty="0"/>
              <a:t>Combining RL with MCTS – GVG-AI competition (</a:t>
            </a:r>
            <a:r>
              <a:rPr lang="en-US" i="1" dirty="0" err="1"/>
              <a:t>alphaGo</a:t>
            </a:r>
            <a:r>
              <a:rPr lang="en-US" i="1" dirty="0"/>
              <a:t>*, MaastCTS2, OLMCTS, SARSA-UCT etc.)</a:t>
            </a:r>
            <a:endParaRPr lang="en-US" dirty="0"/>
          </a:p>
          <a:p>
            <a:pPr lvl="1" algn="l" rtl="0"/>
            <a:r>
              <a:rPr lang="en-US" dirty="0"/>
              <a:t>DEC-HDRQNS – proven successful </a:t>
            </a:r>
          </a:p>
          <a:p>
            <a:pPr lvl="0" algn="l" rtl="0"/>
            <a:r>
              <a:rPr lang="en-US" dirty="0"/>
              <a:t>Test the results over a different utility and reward functions </a:t>
            </a:r>
          </a:p>
          <a:p>
            <a:pPr lvl="0" algn="l" rtl="0"/>
            <a:r>
              <a:rPr lang="en-US" dirty="0"/>
              <a:t>Increase degree of simulation precision</a:t>
            </a:r>
          </a:p>
          <a:p>
            <a:pPr lvl="1" algn="l" rtl="0"/>
            <a:r>
              <a:rPr lang="en-US" dirty="0"/>
              <a:t>Consider round markings, finer resolution, continuous coordinates etc.</a:t>
            </a:r>
          </a:p>
          <a:p>
            <a:pPr marL="0" indent="0" algn="l" rtl="0">
              <a:buNone/>
            </a:pPr>
            <a:endParaRPr lang="he-IL" dirty="0"/>
          </a:p>
        </p:txBody>
      </p:sp>
      <p:sp>
        <p:nvSpPr>
          <p:cNvPr id="4" name="תיבת טקסט 3">
            <a:extLst>
              <a:ext uri="{FF2B5EF4-FFF2-40B4-BE49-F238E27FC236}">
                <a16:creationId xmlns:a16="http://schemas.microsoft.com/office/drawing/2014/main" id="{4F9777C0-44A3-40B3-919C-1CA3AE31B380}"/>
              </a:ext>
            </a:extLst>
          </p:cNvPr>
          <p:cNvSpPr txBox="1"/>
          <p:nvPr/>
        </p:nvSpPr>
        <p:spPr>
          <a:xfrm>
            <a:off x="10573305" y="452718"/>
            <a:ext cx="488271" cy="369332"/>
          </a:xfrm>
          <a:prstGeom prst="rect">
            <a:avLst/>
          </a:prstGeom>
          <a:noFill/>
        </p:spPr>
        <p:txBody>
          <a:bodyPr wrap="square" rtlCol="1">
            <a:spAutoFit/>
          </a:bodyPr>
          <a:lstStyle/>
          <a:p>
            <a:r>
              <a:rPr lang="en-US" dirty="0"/>
              <a:t>16</a:t>
            </a:r>
            <a:endParaRPr lang="he-IL" dirty="0"/>
          </a:p>
        </p:txBody>
      </p:sp>
    </p:spTree>
    <p:extLst>
      <p:ext uri="{BB962C8B-B14F-4D97-AF65-F5344CB8AC3E}">
        <p14:creationId xmlns:p14="http://schemas.microsoft.com/office/powerpoint/2010/main" val="783101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0BACECD-CB58-402F-953D-DB842ECC2C0E}"/>
              </a:ext>
            </a:extLst>
          </p:cNvPr>
          <p:cNvSpPr>
            <a:spLocks noGrp="1"/>
          </p:cNvSpPr>
          <p:nvPr>
            <p:ph type="title"/>
          </p:nvPr>
        </p:nvSpPr>
        <p:spPr/>
        <p:txBody>
          <a:bodyPr/>
          <a:lstStyle/>
          <a:p>
            <a:r>
              <a:rPr lang="en-US" dirty="0"/>
              <a:t>Motivation</a:t>
            </a:r>
            <a:endParaRPr lang="he-IL" dirty="0"/>
          </a:p>
        </p:txBody>
      </p:sp>
      <p:sp>
        <p:nvSpPr>
          <p:cNvPr id="3" name="מציין מיקום תוכן 2">
            <a:extLst>
              <a:ext uri="{FF2B5EF4-FFF2-40B4-BE49-F238E27FC236}">
                <a16:creationId xmlns:a16="http://schemas.microsoft.com/office/drawing/2014/main" id="{C5494459-C3BA-43EA-949E-9CB603E1EFC9}"/>
              </a:ext>
            </a:extLst>
          </p:cNvPr>
          <p:cNvSpPr>
            <a:spLocks noGrp="1"/>
          </p:cNvSpPr>
          <p:nvPr>
            <p:ph idx="1"/>
          </p:nvPr>
        </p:nvSpPr>
        <p:spPr/>
        <p:txBody>
          <a:bodyPr/>
          <a:lstStyle/>
          <a:p>
            <a:pPr algn="l" rtl="0"/>
            <a:r>
              <a:rPr lang="en-US" dirty="0"/>
              <a:t>The work we are going to discuss in this paper has arisen and will be done in collaboration with one of the </a:t>
            </a:r>
            <a:r>
              <a:rPr lang="en-US" u="sng" dirty="0"/>
              <a:t>Israeli Aerospace Industries divisions</a:t>
            </a:r>
          </a:p>
          <a:p>
            <a:pPr algn="l" rtl="0"/>
            <a:r>
              <a:rPr lang="en-US" dirty="0"/>
              <a:t>The problem will be described by the atmosphere of the Plants vs. Zombies game, A tower defense and strategy video game</a:t>
            </a:r>
          </a:p>
          <a:p>
            <a:pPr algn="l" rtl="0"/>
            <a:r>
              <a:rPr lang="en-US" dirty="0"/>
              <a:t>Our goal is to achieve the highest score in a problem of </a:t>
            </a:r>
            <a:r>
              <a:rPr lang="en-US" u="sng" dirty="0"/>
              <a:t>two player zero sum stochastic game</a:t>
            </a:r>
            <a:r>
              <a:rPr lang="en-US" dirty="0"/>
              <a:t> in a Markov environment where the transitions and one step payoffs are determined simultaneously</a:t>
            </a:r>
            <a:br>
              <a:rPr lang="en-US" dirty="0"/>
            </a:br>
            <a:endParaRPr lang="he-IL" dirty="0"/>
          </a:p>
        </p:txBody>
      </p:sp>
    </p:spTree>
    <p:extLst>
      <p:ext uri="{BB962C8B-B14F-4D97-AF65-F5344CB8AC3E}">
        <p14:creationId xmlns:p14="http://schemas.microsoft.com/office/powerpoint/2010/main" val="1910680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DE28CD7-DCD4-4223-9FE0-F530B495C2DA}"/>
              </a:ext>
            </a:extLst>
          </p:cNvPr>
          <p:cNvSpPr>
            <a:spLocks noGrp="1"/>
          </p:cNvSpPr>
          <p:nvPr>
            <p:ph type="title"/>
          </p:nvPr>
        </p:nvSpPr>
        <p:spPr/>
        <p:txBody>
          <a:bodyPr/>
          <a:lstStyle/>
          <a:p>
            <a:r>
              <a:rPr lang="en-US" dirty="0"/>
              <a:t>Description of the game</a:t>
            </a:r>
            <a:endParaRPr lang="he-IL" dirty="0"/>
          </a:p>
        </p:txBody>
      </p:sp>
      <p:sp>
        <p:nvSpPr>
          <p:cNvPr id="3" name="מציין מיקום תוכן 2">
            <a:extLst>
              <a:ext uri="{FF2B5EF4-FFF2-40B4-BE49-F238E27FC236}">
                <a16:creationId xmlns:a16="http://schemas.microsoft.com/office/drawing/2014/main" id="{D8467B7D-8D2F-4C33-B687-CC239FFA93E9}"/>
              </a:ext>
            </a:extLst>
          </p:cNvPr>
          <p:cNvSpPr>
            <a:spLocks noGrp="1"/>
          </p:cNvSpPr>
          <p:nvPr>
            <p:ph idx="1"/>
          </p:nvPr>
        </p:nvSpPr>
        <p:spPr>
          <a:xfrm>
            <a:off x="1104293" y="1973019"/>
            <a:ext cx="8946541" cy="4195481"/>
          </a:xfrm>
        </p:spPr>
        <p:txBody>
          <a:bodyPr/>
          <a:lstStyle/>
          <a:p>
            <a:pPr algn="l" rtl="0"/>
            <a:r>
              <a:rPr lang="en-US" dirty="0"/>
              <a:t>Imagine a board of zombies approaching from some locations in the left side of the board towards the right side</a:t>
            </a:r>
          </a:p>
          <a:p>
            <a:pPr algn="l" rtl="0"/>
            <a:r>
              <a:rPr lang="en-US" dirty="0"/>
              <a:t>Above all that, there is a light that can be positioned anywhere on the board</a:t>
            </a:r>
          </a:p>
          <a:p>
            <a:pPr algn="l" rtl="0"/>
            <a:r>
              <a:rPr lang="en-US" dirty="0"/>
              <a:t>The two agents will be called 'Zombie Master' and 'Light Master' the Zombie Master is responsible of positioning the zombies in the left side and determine their initial angle and speed that will stay constant for each zombie</a:t>
            </a:r>
          </a:p>
          <a:p>
            <a:pPr algn="l" rtl="0"/>
            <a:r>
              <a:rPr lang="en-US" dirty="0"/>
              <a:t>The Light Master decides where to project his light in every turn</a:t>
            </a:r>
          </a:p>
        </p:txBody>
      </p:sp>
    </p:spTree>
    <p:extLst>
      <p:ext uri="{BB962C8B-B14F-4D97-AF65-F5344CB8AC3E}">
        <p14:creationId xmlns:p14="http://schemas.microsoft.com/office/powerpoint/2010/main" val="888172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BBBAD29-5E05-458A-9E0B-AE2DD1E44520}"/>
              </a:ext>
            </a:extLst>
          </p:cNvPr>
          <p:cNvSpPr>
            <a:spLocks noGrp="1"/>
          </p:cNvSpPr>
          <p:nvPr>
            <p:ph type="title"/>
          </p:nvPr>
        </p:nvSpPr>
        <p:spPr/>
        <p:txBody>
          <a:bodyPr/>
          <a:lstStyle/>
          <a:p>
            <a:pPr algn="l"/>
            <a:r>
              <a:rPr lang="en-US" dirty="0"/>
              <a:t>Basic assumptions</a:t>
            </a:r>
            <a:endParaRPr lang="he-IL" dirty="0"/>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818C728B-8F73-4131-BE13-45ABD790C6EF}"/>
                  </a:ext>
                </a:extLst>
              </p:cNvPr>
              <p:cNvSpPr>
                <a:spLocks noGrp="1"/>
              </p:cNvSpPr>
              <p:nvPr>
                <p:ph idx="1"/>
              </p:nvPr>
            </p:nvSpPr>
            <p:spPr>
              <a:xfrm>
                <a:off x="838200" y="1639194"/>
                <a:ext cx="10515600" cy="4351338"/>
              </a:xfrm>
            </p:spPr>
            <p:txBody>
              <a:bodyPr/>
              <a:lstStyle/>
              <a:p>
                <a:pPr algn="l" rtl="0"/>
                <a:r>
                  <a:rPr lang="en-US" dirty="0"/>
                  <a:t>Discrete time and space</a:t>
                </a:r>
              </a:p>
              <a:p>
                <a:pPr algn="l" rtl="0"/>
                <a:r>
                  <a:rPr lang="en-US" dirty="0"/>
                  <a:t>The system area is represented with </a:t>
                </a:r>
                <a14:m>
                  <m:oMath xmlns:m="http://schemas.openxmlformats.org/officeDocument/2006/math">
                    <m:r>
                      <a:rPr lang="en-US" b="0" i="1" smtClean="0">
                        <a:latin typeface="Cambria Math" panose="02040503050406030204" pitchFamily="18" charset="0"/>
                      </a:rPr>
                      <m:t>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𝑀</m:t>
                    </m:r>
                  </m:oMath>
                </a14:m>
                <a:r>
                  <a:rPr lang="en-US" dirty="0"/>
                  <a:t> grid</a:t>
                </a:r>
              </a:p>
              <a:p>
                <a:pPr algn="l" rtl="0"/>
                <a:r>
                  <a:rPr lang="en-US" dirty="0"/>
                  <a:t>The </a:t>
                </a:r>
                <a:r>
                  <a:rPr lang="en-US" u="sng" dirty="0"/>
                  <a:t>zombie</a:t>
                </a:r>
                <a:r>
                  <a:rPr lang="en-US" dirty="0"/>
                  <a:t> and </a:t>
                </a:r>
                <a:r>
                  <a:rPr lang="en-US" u="sng" dirty="0"/>
                  <a:t>light</a:t>
                </a:r>
                <a:r>
                  <a:rPr lang="en-US" dirty="0"/>
                  <a:t> might take coordinates on the integer grid</a:t>
                </a:r>
              </a:p>
              <a:p>
                <a:pPr algn="l" rtl="0"/>
                <a:r>
                  <a:rPr lang="en-US" dirty="0"/>
                  <a:t>At each time moment a zombie can move one cell in right direction</a:t>
                </a:r>
              </a:p>
              <a:p>
                <a:pPr algn="l" rtl="0"/>
                <a:r>
                  <a:rPr lang="en-US" dirty="0"/>
                  <a:t>The mark (light) is represented by a square area </a:t>
                </a:r>
                <a14:m>
                  <m:oMath xmlns:m="http://schemas.openxmlformats.org/officeDocument/2006/math">
                    <m:r>
                      <a:rPr lang="en-US" b="0" i="1" smtClean="0">
                        <a:latin typeface="Cambria Math" panose="02040503050406030204" pitchFamily="18" charset="0"/>
                      </a:rPr>
                      <m:t>𝐴</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𝐴</m:t>
                    </m:r>
                  </m:oMath>
                </a14:m>
                <a:r>
                  <a:rPr lang="en-US" dirty="0"/>
                  <a:t> </a:t>
                </a:r>
              </a:p>
              <a:p>
                <a:pPr algn="l" rtl="0"/>
                <a:endParaRPr lang="he-IL" dirty="0"/>
              </a:p>
            </p:txBody>
          </p:sp>
        </mc:Choice>
        <mc:Fallback xmlns="">
          <p:sp>
            <p:nvSpPr>
              <p:cNvPr id="3" name="מציין מיקום תוכן 2">
                <a:extLst>
                  <a:ext uri="{FF2B5EF4-FFF2-40B4-BE49-F238E27FC236}">
                    <a16:creationId xmlns:a16="http://schemas.microsoft.com/office/drawing/2014/main" id="{818C728B-8F73-4131-BE13-45ABD790C6EF}"/>
                  </a:ext>
                </a:extLst>
              </p:cNvPr>
              <p:cNvSpPr>
                <a:spLocks noGrp="1" noRot="1" noChangeAspect="1" noMove="1" noResize="1" noEditPoints="1" noAdjustHandles="1" noChangeArrowheads="1" noChangeShapeType="1" noTextEdit="1"/>
              </p:cNvSpPr>
              <p:nvPr>
                <p:ph idx="1"/>
              </p:nvPr>
            </p:nvSpPr>
            <p:spPr>
              <a:xfrm>
                <a:off x="838200" y="1639194"/>
                <a:ext cx="10515600" cy="4351338"/>
              </a:xfrm>
              <a:blipFill>
                <a:blip r:embed="rId2"/>
                <a:stretch>
                  <a:fillRect l="-290" t="-840"/>
                </a:stretch>
              </a:blipFill>
            </p:spPr>
            <p:txBody>
              <a:bodyPr/>
              <a:lstStyle/>
              <a:p>
                <a:r>
                  <a:rPr lang="he-IL">
                    <a:noFill/>
                  </a:rPr>
                  <a:t> </a:t>
                </a:r>
              </a:p>
            </p:txBody>
          </p:sp>
        </mc:Fallback>
      </mc:AlternateContent>
      <p:sp>
        <p:nvSpPr>
          <p:cNvPr id="7" name="תיבת טקסט 6">
            <a:extLst>
              <a:ext uri="{FF2B5EF4-FFF2-40B4-BE49-F238E27FC236}">
                <a16:creationId xmlns:a16="http://schemas.microsoft.com/office/drawing/2014/main" id="{E419765F-5C7B-48ED-A2A7-C153751C6C91}"/>
              </a:ext>
            </a:extLst>
          </p:cNvPr>
          <p:cNvSpPr txBox="1"/>
          <p:nvPr/>
        </p:nvSpPr>
        <p:spPr>
          <a:xfrm>
            <a:off x="10635449" y="426128"/>
            <a:ext cx="328473" cy="369332"/>
          </a:xfrm>
          <a:prstGeom prst="rect">
            <a:avLst/>
          </a:prstGeom>
          <a:noFill/>
        </p:spPr>
        <p:txBody>
          <a:bodyPr wrap="square" rtlCol="1">
            <a:spAutoFit/>
          </a:bodyPr>
          <a:lstStyle/>
          <a:p>
            <a:r>
              <a:rPr lang="en-US" dirty="0"/>
              <a:t>2</a:t>
            </a:r>
            <a:endParaRPr lang="he-IL" dirty="0"/>
          </a:p>
        </p:txBody>
      </p:sp>
    </p:spTree>
    <p:extLst>
      <p:ext uri="{BB962C8B-B14F-4D97-AF65-F5344CB8AC3E}">
        <p14:creationId xmlns:p14="http://schemas.microsoft.com/office/powerpoint/2010/main" val="3015524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תרשים 3">
            <a:extLst>
              <a:ext uri="{FF2B5EF4-FFF2-40B4-BE49-F238E27FC236}">
                <a16:creationId xmlns:a16="http://schemas.microsoft.com/office/drawing/2014/main" id="{DA00E592-1170-44C8-AAA7-124648EF08B8}"/>
              </a:ext>
            </a:extLst>
          </p:cNvPr>
          <p:cNvGraphicFramePr/>
          <p:nvPr>
            <p:extLst>
              <p:ext uri="{D42A27DB-BD31-4B8C-83A1-F6EECF244321}">
                <p14:modId xmlns:p14="http://schemas.microsoft.com/office/powerpoint/2010/main" val="2583505416"/>
              </p:ext>
            </p:extLst>
          </p:nvPr>
        </p:nvGraphicFramePr>
        <p:xfrm>
          <a:off x="5007006" y="1693114"/>
          <a:ext cx="4669358" cy="4004431"/>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a14="http://schemas.microsoft.com/office/drawing/2010/main">
        <mc:Choice Requires="a14">
          <p:sp>
            <p:nvSpPr>
              <p:cNvPr id="5" name="תיבת טקסט 4">
                <a:extLst>
                  <a:ext uri="{FF2B5EF4-FFF2-40B4-BE49-F238E27FC236}">
                    <a16:creationId xmlns:a16="http://schemas.microsoft.com/office/drawing/2014/main" id="{0CE23CA8-0F2B-491F-98D7-739C52AC36B9}"/>
                  </a:ext>
                </a:extLst>
              </p:cNvPr>
              <p:cNvSpPr txBox="1"/>
              <p:nvPr/>
            </p:nvSpPr>
            <p:spPr>
              <a:xfrm>
                <a:off x="1976761" y="2828834"/>
                <a:ext cx="2373297" cy="1200329"/>
              </a:xfrm>
              <a:prstGeom prst="rect">
                <a:avLst/>
              </a:prstGeom>
              <a:noFill/>
            </p:spPr>
            <p:txBody>
              <a:bodyPr wrap="square" rtlCol="1">
                <a:spAutoFit/>
              </a:bodyPr>
              <a:lstStyle/>
              <a:p>
                <a:pPr algn="l" rtl="0"/>
                <a:r>
                  <a:rPr lang="en-US" sz="2400" u="sng" dirty="0"/>
                  <a:t>Properties:</a:t>
                </a:r>
              </a:p>
              <a:p>
                <a:pPr marL="285750" indent="-285750" algn="l" rtl="0">
                  <a:buFont typeface="Wingdings" panose="05000000000000000000" pitchFamily="2" charset="2"/>
                  <a:buChar char="q"/>
                </a:pPr>
                <a:r>
                  <a:rPr lang="en-US" sz="2400" dirty="0"/>
                  <a:t>Grid: </a:t>
                </a:r>
                <a14:m>
                  <m:oMath xmlns:m="http://schemas.openxmlformats.org/officeDocument/2006/math">
                    <m:r>
                      <a:rPr lang="en-US" sz="2400" b="0" i="1" smtClean="0">
                        <a:latin typeface="Cambria Math" panose="02040503050406030204" pitchFamily="18" charset="0"/>
                      </a:rPr>
                      <m:t>8</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8</m:t>
                    </m:r>
                  </m:oMath>
                </a14:m>
                <a:endParaRPr lang="en-US" sz="2400" b="0" dirty="0">
                  <a:ea typeface="Cambria Math" panose="02040503050406030204" pitchFamily="18" charset="0"/>
                </a:endParaRPr>
              </a:p>
              <a:p>
                <a:pPr marL="285750" indent="-285750" algn="l" rtl="0">
                  <a:buFont typeface="Wingdings" panose="05000000000000000000" pitchFamily="2" charset="2"/>
                  <a:buChar char="q"/>
                </a:pPr>
                <a:r>
                  <a:rPr lang="en-US" sz="2400" dirty="0"/>
                  <a:t>Light: </a:t>
                </a:r>
                <a14:m>
                  <m:oMath xmlns:m="http://schemas.openxmlformats.org/officeDocument/2006/math">
                    <m:r>
                      <a:rPr lang="en-US" sz="2400" b="0" i="1" smtClean="0">
                        <a:latin typeface="Cambria Math" panose="02040503050406030204" pitchFamily="18" charset="0"/>
                      </a:rPr>
                      <m:t>3</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3</m:t>
                    </m:r>
                  </m:oMath>
                </a14:m>
                <a:r>
                  <a:rPr lang="en-US" sz="2400" dirty="0"/>
                  <a:t> </a:t>
                </a:r>
                <a:endParaRPr lang="he-IL" sz="2400" dirty="0"/>
              </a:p>
            </p:txBody>
          </p:sp>
        </mc:Choice>
        <mc:Fallback xmlns="">
          <p:sp>
            <p:nvSpPr>
              <p:cNvPr id="5" name="תיבת טקסט 4">
                <a:extLst>
                  <a:ext uri="{FF2B5EF4-FFF2-40B4-BE49-F238E27FC236}">
                    <a16:creationId xmlns:a16="http://schemas.microsoft.com/office/drawing/2014/main" id="{0CE23CA8-0F2B-491F-98D7-739C52AC36B9}"/>
                  </a:ext>
                </a:extLst>
              </p:cNvPr>
              <p:cNvSpPr txBox="1">
                <a:spLocks noRot="1" noChangeAspect="1" noMove="1" noResize="1" noEditPoints="1" noAdjustHandles="1" noChangeArrowheads="1" noChangeShapeType="1" noTextEdit="1"/>
              </p:cNvSpPr>
              <p:nvPr/>
            </p:nvSpPr>
            <p:spPr>
              <a:xfrm>
                <a:off x="1976761" y="2828834"/>
                <a:ext cx="2373297" cy="1200329"/>
              </a:xfrm>
              <a:prstGeom prst="rect">
                <a:avLst/>
              </a:prstGeom>
              <a:blipFill>
                <a:blip r:embed="rId4"/>
                <a:stretch>
                  <a:fillRect l="-3846" t="-4061" b="-10660"/>
                </a:stretch>
              </a:blipFill>
            </p:spPr>
            <p:txBody>
              <a:bodyPr/>
              <a:lstStyle/>
              <a:p>
                <a:r>
                  <a:rPr lang="he-IL">
                    <a:noFill/>
                  </a:rPr>
                  <a:t> </a:t>
                </a:r>
              </a:p>
            </p:txBody>
          </p:sp>
        </mc:Fallback>
      </mc:AlternateContent>
      <p:sp>
        <p:nvSpPr>
          <p:cNvPr id="7" name="כותרת 1">
            <a:extLst>
              <a:ext uri="{FF2B5EF4-FFF2-40B4-BE49-F238E27FC236}">
                <a16:creationId xmlns:a16="http://schemas.microsoft.com/office/drawing/2014/main" id="{A41FF188-8488-4F4D-A4A4-B52486388D7A}"/>
              </a:ext>
            </a:extLst>
          </p:cNvPr>
          <p:cNvSpPr>
            <a:spLocks noGrp="1"/>
          </p:cNvSpPr>
          <p:nvPr>
            <p:ph type="title"/>
          </p:nvPr>
        </p:nvSpPr>
        <p:spPr>
          <a:xfrm>
            <a:off x="646111" y="452718"/>
            <a:ext cx="9404723" cy="1163018"/>
          </a:xfrm>
        </p:spPr>
        <p:txBody>
          <a:bodyPr/>
          <a:lstStyle/>
          <a:p>
            <a:pPr rtl="0"/>
            <a:r>
              <a:rPr lang="en-US" sz="4400" u="sng" dirty="0"/>
              <a:t>Example 1 – simple table</a:t>
            </a:r>
            <a:endParaRPr lang="he-IL" sz="4400" u="sng" dirty="0"/>
          </a:p>
        </p:txBody>
      </p:sp>
      <p:sp>
        <p:nvSpPr>
          <p:cNvPr id="8" name="תיבת טקסט 7">
            <a:extLst>
              <a:ext uri="{FF2B5EF4-FFF2-40B4-BE49-F238E27FC236}">
                <a16:creationId xmlns:a16="http://schemas.microsoft.com/office/drawing/2014/main" id="{931C096F-4386-4A3E-A080-DF23DDF15C70}"/>
              </a:ext>
            </a:extLst>
          </p:cNvPr>
          <p:cNvSpPr txBox="1"/>
          <p:nvPr/>
        </p:nvSpPr>
        <p:spPr>
          <a:xfrm>
            <a:off x="10635449" y="426128"/>
            <a:ext cx="328473" cy="369332"/>
          </a:xfrm>
          <a:prstGeom prst="rect">
            <a:avLst/>
          </a:prstGeom>
          <a:noFill/>
        </p:spPr>
        <p:txBody>
          <a:bodyPr wrap="square" rtlCol="1">
            <a:spAutoFit/>
          </a:bodyPr>
          <a:lstStyle/>
          <a:p>
            <a:r>
              <a:rPr lang="en-US" dirty="0"/>
              <a:t>3</a:t>
            </a:r>
            <a:endParaRPr lang="he-IL" dirty="0"/>
          </a:p>
        </p:txBody>
      </p:sp>
    </p:spTree>
    <p:extLst>
      <p:ext uri="{BB962C8B-B14F-4D97-AF65-F5344CB8AC3E}">
        <p14:creationId xmlns:p14="http://schemas.microsoft.com/office/powerpoint/2010/main" val="88924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1BB277C-8BA5-489C-BAA2-D09F9C777346}"/>
              </a:ext>
            </a:extLst>
          </p:cNvPr>
          <p:cNvSpPr>
            <a:spLocks noGrp="1"/>
          </p:cNvSpPr>
          <p:nvPr>
            <p:ph type="title"/>
          </p:nvPr>
        </p:nvSpPr>
        <p:spPr>
          <a:xfrm>
            <a:off x="646111" y="452718"/>
            <a:ext cx="9404723" cy="1163018"/>
          </a:xfrm>
        </p:spPr>
        <p:txBody>
          <a:bodyPr/>
          <a:lstStyle/>
          <a:p>
            <a:pPr algn="l" rtl="0"/>
            <a:r>
              <a:rPr lang="en-US" dirty="0"/>
              <a:t>Player 1 – Zombie Master</a:t>
            </a:r>
            <a:endParaRPr lang="he-IL" dirty="0"/>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9D1D8D9F-0AAC-48AA-8550-81166BF8C0F7}"/>
                  </a:ext>
                </a:extLst>
              </p:cNvPr>
              <p:cNvSpPr>
                <a:spLocks noGrp="1"/>
              </p:cNvSpPr>
              <p:nvPr>
                <p:ph idx="1"/>
              </p:nvPr>
            </p:nvSpPr>
            <p:spPr>
              <a:xfrm>
                <a:off x="1103312" y="1766656"/>
                <a:ext cx="8946541" cy="4481743"/>
              </a:xfrm>
            </p:spPr>
            <p:txBody>
              <a:bodyPr/>
              <a:lstStyle/>
              <a:p>
                <a:pPr algn="l" rtl="0"/>
                <a:r>
                  <a:rPr lang="en-US" dirty="0"/>
                  <a:t>Objective:</a:t>
                </a:r>
              </a:p>
              <a:p>
                <a:pPr lvl="1" algn="l" rtl="0"/>
                <a:r>
                  <a:rPr lang="en-US" dirty="0"/>
                  <a:t>Maximize average lifetime of zombies</a:t>
                </a:r>
              </a:p>
              <a:p>
                <a:pPr algn="l" rtl="0"/>
                <a:r>
                  <a:rPr lang="en-US" dirty="0"/>
                  <a:t>Action space:</a:t>
                </a:r>
              </a:p>
              <a:p>
                <a:pPr lvl="1" algn="l" rtl="0"/>
                <a:r>
                  <a:rPr lang="en-US" dirty="0"/>
                  <a:t>Decide coordinate y, where the next zombie should start</a:t>
                </a:r>
              </a:p>
              <a:p>
                <a:pPr algn="l" rtl="0"/>
                <a:r>
                  <a:rPr lang="en-US" dirty="0"/>
                  <a:t>Available information</a:t>
                </a:r>
              </a:p>
              <a:p>
                <a:pPr lvl="1" algn="l" rtl="0"/>
                <a:r>
                  <a:rPr lang="en-US" dirty="0"/>
                  <a:t>Matrix of zombie locations </a:t>
                </a:r>
                <a14:m>
                  <m:oMath xmlns:m="http://schemas.openxmlformats.org/officeDocument/2006/math">
                    <m:r>
                      <a:rPr lang="en-US" b="0" i="1" smtClean="0">
                        <a:latin typeface="Cambria Math" panose="02040503050406030204" pitchFamily="18" charset="0"/>
                      </a:rPr>
                      <m:t>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𝑀</m:t>
                    </m:r>
                  </m:oMath>
                </a14:m>
                <a:endParaRPr lang="en-US" b="0" dirty="0">
                  <a:ea typeface="Cambria Math" panose="02040503050406030204" pitchFamily="18" charset="0"/>
                </a:endParaRPr>
              </a:p>
              <a:p>
                <a:pPr lvl="2" algn="l" rtl="0"/>
                <a:r>
                  <a:rPr lang="en-US" dirty="0"/>
                  <a:t>Each cell in the matrix is 0 (no zombie) or 1 (occupied by zombie)</a:t>
                </a:r>
                <a:endParaRPr lang="en-US" b="0" dirty="0">
                  <a:ea typeface="Cambria Math" panose="02040503050406030204" pitchFamily="18" charset="0"/>
                </a:endParaRPr>
              </a:p>
              <a:p>
                <a:pPr lvl="2" algn="l" rtl="0"/>
                <a:r>
                  <a:rPr lang="en-US" dirty="0"/>
                  <a:t>For all the history, </a:t>
                </a:r>
                <a14:m>
                  <m:oMath xmlns:m="http://schemas.openxmlformats.org/officeDocument/2006/math">
                    <m:r>
                      <a:rPr lang="en-US" b="0" i="0" smtClean="0">
                        <a:latin typeface="Cambria Math" panose="02040503050406030204" pitchFamily="18" charset="0"/>
                      </a:rPr>
                      <m:t>(</m:t>
                    </m:r>
                    <m:r>
                      <m:rPr>
                        <m:sty m:val="p"/>
                      </m:rPr>
                      <a:rPr lang="en-US" b="0" i="0" smtClean="0">
                        <a:latin typeface="Cambria Math" panose="02040503050406030204" pitchFamily="18" charset="0"/>
                      </a:rPr>
                      <m:t>t</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𝑀</m:t>
                    </m:r>
                  </m:oMath>
                </a14:m>
                <a:r>
                  <a:rPr lang="en-US" dirty="0"/>
                  <a:t> | t – current time)</a:t>
                </a:r>
              </a:p>
            </p:txBody>
          </p:sp>
        </mc:Choice>
        <mc:Fallback xmlns="">
          <p:sp>
            <p:nvSpPr>
              <p:cNvPr id="3" name="מציין מיקום תוכן 2">
                <a:extLst>
                  <a:ext uri="{FF2B5EF4-FFF2-40B4-BE49-F238E27FC236}">
                    <a16:creationId xmlns:a16="http://schemas.microsoft.com/office/drawing/2014/main" id="{9D1D8D9F-0AAC-48AA-8550-81166BF8C0F7}"/>
                  </a:ext>
                </a:extLst>
              </p:cNvPr>
              <p:cNvSpPr>
                <a:spLocks noGrp="1" noRot="1" noChangeAspect="1" noMove="1" noResize="1" noEditPoints="1" noAdjustHandles="1" noChangeArrowheads="1" noChangeShapeType="1" noTextEdit="1"/>
              </p:cNvSpPr>
              <p:nvPr>
                <p:ph idx="1"/>
              </p:nvPr>
            </p:nvSpPr>
            <p:spPr>
              <a:xfrm>
                <a:off x="1103312" y="1766656"/>
                <a:ext cx="8946541" cy="4481743"/>
              </a:xfrm>
              <a:blipFill>
                <a:blip r:embed="rId2"/>
                <a:stretch>
                  <a:fillRect l="-341" t="-816"/>
                </a:stretch>
              </a:blipFill>
            </p:spPr>
            <p:txBody>
              <a:bodyPr/>
              <a:lstStyle/>
              <a:p>
                <a:r>
                  <a:rPr lang="he-IL">
                    <a:noFill/>
                  </a:rPr>
                  <a:t> </a:t>
                </a:r>
              </a:p>
            </p:txBody>
          </p:sp>
        </mc:Fallback>
      </mc:AlternateContent>
      <p:sp>
        <p:nvSpPr>
          <p:cNvPr id="5" name="תיבת טקסט 4">
            <a:extLst>
              <a:ext uri="{FF2B5EF4-FFF2-40B4-BE49-F238E27FC236}">
                <a16:creationId xmlns:a16="http://schemas.microsoft.com/office/drawing/2014/main" id="{002CE0B1-90E4-46DF-860A-99AC4CF5D247}"/>
              </a:ext>
            </a:extLst>
          </p:cNvPr>
          <p:cNvSpPr txBox="1"/>
          <p:nvPr/>
        </p:nvSpPr>
        <p:spPr>
          <a:xfrm>
            <a:off x="10635449" y="426128"/>
            <a:ext cx="328473" cy="369332"/>
          </a:xfrm>
          <a:prstGeom prst="rect">
            <a:avLst/>
          </a:prstGeom>
          <a:noFill/>
        </p:spPr>
        <p:txBody>
          <a:bodyPr wrap="square" rtlCol="1">
            <a:spAutoFit/>
          </a:bodyPr>
          <a:lstStyle/>
          <a:p>
            <a:r>
              <a:rPr lang="en-US" dirty="0"/>
              <a:t>4</a:t>
            </a:r>
            <a:endParaRPr lang="he-IL" dirty="0"/>
          </a:p>
        </p:txBody>
      </p:sp>
    </p:spTree>
    <p:extLst>
      <p:ext uri="{BB962C8B-B14F-4D97-AF65-F5344CB8AC3E}">
        <p14:creationId xmlns:p14="http://schemas.microsoft.com/office/powerpoint/2010/main" val="4215360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1BB277C-8BA5-489C-BAA2-D09F9C777346}"/>
              </a:ext>
            </a:extLst>
          </p:cNvPr>
          <p:cNvSpPr>
            <a:spLocks noGrp="1"/>
          </p:cNvSpPr>
          <p:nvPr>
            <p:ph type="title"/>
          </p:nvPr>
        </p:nvSpPr>
        <p:spPr>
          <a:xfrm>
            <a:off x="646111" y="452718"/>
            <a:ext cx="9404723" cy="1260672"/>
          </a:xfrm>
        </p:spPr>
        <p:txBody>
          <a:bodyPr/>
          <a:lstStyle/>
          <a:p>
            <a:pPr algn="l" rtl="0"/>
            <a:r>
              <a:rPr lang="en-US" dirty="0"/>
              <a:t>Player 2 – Light Master</a:t>
            </a:r>
            <a:endParaRPr lang="he-IL" dirty="0"/>
          </a:p>
        </p:txBody>
      </p:sp>
      <mc:AlternateContent xmlns:mc="http://schemas.openxmlformats.org/markup-compatibility/2006">
        <mc:Choice xmlns:a14="http://schemas.microsoft.com/office/drawing/2010/main" Requires="a14">
          <p:sp>
            <p:nvSpPr>
              <p:cNvPr id="3" name="מציין מיקום תוכן 2">
                <a:extLst>
                  <a:ext uri="{FF2B5EF4-FFF2-40B4-BE49-F238E27FC236}">
                    <a16:creationId xmlns:a16="http://schemas.microsoft.com/office/drawing/2014/main" id="{9D1D8D9F-0AAC-48AA-8550-81166BF8C0F7}"/>
                  </a:ext>
                </a:extLst>
              </p:cNvPr>
              <p:cNvSpPr>
                <a:spLocks noGrp="1"/>
              </p:cNvSpPr>
              <p:nvPr>
                <p:ph idx="1"/>
              </p:nvPr>
            </p:nvSpPr>
            <p:spPr>
              <a:xfrm>
                <a:off x="1103312" y="1837678"/>
                <a:ext cx="8946541" cy="4410721"/>
              </a:xfrm>
            </p:spPr>
            <p:txBody>
              <a:bodyPr>
                <a:normAutofit/>
              </a:bodyPr>
              <a:lstStyle/>
              <a:p>
                <a:pPr algn="l" rtl="0"/>
                <a:r>
                  <a:rPr lang="en-US" dirty="0"/>
                  <a:t>Objective:</a:t>
                </a:r>
              </a:p>
              <a:p>
                <a:pPr lvl="1" algn="l" rtl="0"/>
                <a:r>
                  <a:rPr lang="en-US" dirty="0"/>
                  <a:t>Minimize average lifetime of zombies</a:t>
                </a:r>
              </a:p>
              <a:p>
                <a:pPr algn="l" rtl="0"/>
                <a:r>
                  <a:rPr lang="en-US" dirty="0"/>
                  <a:t>Action space:</a:t>
                </a:r>
              </a:p>
              <a:p>
                <a:pPr lvl="1" algn="l" rtl="0"/>
                <a:r>
                  <a:rPr lang="en-US" dirty="0"/>
                  <a:t>Decide coordinates (x, y), where to put the center of the light</a:t>
                </a:r>
              </a:p>
              <a:p>
                <a:pPr algn="l" rtl="0"/>
                <a:r>
                  <a:rPr lang="en-US" dirty="0"/>
                  <a:t>Available information</a:t>
                </a:r>
              </a:p>
              <a:p>
                <a:pPr lvl="1" algn="l" rtl="0"/>
                <a:r>
                  <a:rPr lang="en-US" dirty="0"/>
                  <a:t>A 2-d matrix of zombie locations and strength:</a:t>
                </a:r>
                <a14:m>
                  <m:oMath xmlns:m="http://schemas.openxmlformats.org/officeDocument/2006/math">
                    <m:r>
                      <a:rPr lang="en-US" b="0" i="0" smtClean="0">
                        <a:latin typeface="Cambria Math" panose="02040503050406030204" pitchFamily="18" charset="0"/>
                      </a:rPr>
                      <m:t> </m:t>
                    </m:r>
                    <m:r>
                      <a:rPr lang="en-US" b="0" i="0" smtClean="0">
                        <a:latin typeface="Cambria Math" panose="02040503050406030204" pitchFamily="18" charset="0"/>
                      </a:rPr>
                      <m:t>2</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𝑀</m:t>
                    </m:r>
                  </m:oMath>
                </a14:m>
                <a:endParaRPr lang="en-US" b="0" dirty="0">
                  <a:ea typeface="Cambria Math" panose="02040503050406030204" pitchFamily="18" charset="0"/>
                </a:endParaRPr>
              </a:p>
              <a:p>
                <a:pPr lvl="2" algn="l" rtl="0"/>
                <a:r>
                  <a:rPr lang="en-US" dirty="0"/>
                  <a:t>Each cell in the first matrix (positions of zombies) is 0 (no zombie) or 1 (occupied by zombie)</a:t>
                </a:r>
                <a:endParaRPr lang="en-US" b="0" dirty="0">
                  <a:ea typeface="Cambria Math" panose="02040503050406030204" pitchFamily="18" charset="0"/>
                </a:endParaRPr>
              </a:p>
              <a:p>
                <a:pPr lvl="2" algn="l" rtl="0"/>
                <a:r>
                  <a:rPr lang="en-US" dirty="0"/>
                  <a:t>Each cell in the second matrix (strength of zombies) is with non empty cells at the zombies locations</a:t>
                </a:r>
              </a:p>
              <a:p>
                <a:pPr lvl="2" algn="l" rtl="0"/>
                <a:r>
                  <a:rPr lang="en-US" dirty="0"/>
                  <a:t>For all the history, </a:t>
                </a:r>
                <a14:m>
                  <m:oMath xmlns:m="http://schemas.openxmlformats.org/officeDocument/2006/math">
                    <m:r>
                      <a:rPr lang="en-US" b="0" i="0" smtClean="0">
                        <a:latin typeface="Cambria Math" panose="02040503050406030204" pitchFamily="18" charset="0"/>
                      </a:rPr>
                      <m:t>(</m:t>
                    </m:r>
                    <m:r>
                      <m:rPr>
                        <m:sty m:val="p"/>
                      </m:rPr>
                      <a:rPr lang="en-US" b="0" i="0" smtClean="0">
                        <a:latin typeface="Cambria Math" panose="02040503050406030204" pitchFamily="18" charset="0"/>
                      </a:rPr>
                      <m:t>t</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𝑀</m:t>
                    </m:r>
                  </m:oMath>
                </a14:m>
                <a:r>
                  <a:rPr lang="en-US" dirty="0"/>
                  <a:t> | t – current time)</a:t>
                </a:r>
              </a:p>
            </p:txBody>
          </p:sp>
        </mc:Choice>
        <mc:Fallback>
          <p:sp>
            <p:nvSpPr>
              <p:cNvPr id="3" name="מציין מיקום תוכן 2">
                <a:extLst>
                  <a:ext uri="{FF2B5EF4-FFF2-40B4-BE49-F238E27FC236}">
                    <a16:creationId xmlns:a16="http://schemas.microsoft.com/office/drawing/2014/main" id="{9D1D8D9F-0AAC-48AA-8550-81166BF8C0F7}"/>
                  </a:ext>
                </a:extLst>
              </p:cNvPr>
              <p:cNvSpPr>
                <a:spLocks noGrp="1" noRot="1" noChangeAspect="1" noMove="1" noResize="1" noEditPoints="1" noAdjustHandles="1" noChangeArrowheads="1" noChangeShapeType="1" noTextEdit="1"/>
              </p:cNvSpPr>
              <p:nvPr>
                <p:ph idx="1"/>
              </p:nvPr>
            </p:nvSpPr>
            <p:spPr>
              <a:xfrm>
                <a:off x="1103312" y="1837678"/>
                <a:ext cx="8946541" cy="4410721"/>
              </a:xfrm>
              <a:blipFill>
                <a:blip r:embed="rId2"/>
                <a:stretch>
                  <a:fillRect l="-341" t="-691" r="-341"/>
                </a:stretch>
              </a:blipFill>
            </p:spPr>
            <p:txBody>
              <a:bodyPr/>
              <a:lstStyle/>
              <a:p>
                <a:r>
                  <a:rPr lang="he-IL">
                    <a:noFill/>
                  </a:rPr>
                  <a:t> </a:t>
                </a:r>
              </a:p>
            </p:txBody>
          </p:sp>
        </mc:Fallback>
      </mc:AlternateContent>
      <p:sp>
        <p:nvSpPr>
          <p:cNvPr id="4" name="תיבת טקסט 3">
            <a:extLst>
              <a:ext uri="{FF2B5EF4-FFF2-40B4-BE49-F238E27FC236}">
                <a16:creationId xmlns:a16="http://schemas.microsoft.com/office/drawing/2014/main" id="{4448C6E3-7EB7-441A-AEEB-FE8F2363CAA5}"/>
              </a:ext>
            </a:extLst>
          </p:cNvPr>
          <p:cNvSpPr txBox="1"/>
          <p:nvPr/>
        </p:nvSpPr>
        <p:spPr>
          <a:xfrm>
            <a:off x="10635449" y="426128"/>
            <a:ext cx="328473" cy="369332"/>
          </a:xfrm>
          <a:prstGeom prst="rect">
            <a:avLst/>
          </a:prstGeom>
          <a:noFill/>
        </p:spPr>
        <p:txBody>
          <a:bodyPr wrap="square" rtlCol="1">
            <a:spAutoFit/>
          </a:bodyPr>
          <a:lstStyle/>
          <a:p>
            <a:r>
              <a:rPr lang="en-US" dirty="0"/>
              <a:t>5</a:t>
            </a:r>
            <a:endParaRPr lang="he-IL" dirty="0"/>
          </a:p>
        </p:txBody>
      </p:sp>
    </p:spTree>
    <p:extLst>
      <p:ext uri="{BB962C8B-B14F-4D97-AF65-F5344CB8AC3E}">
        <p14:creationId xmlns:p14="http://schemas.microsoft.com/office/powerpoint/2010/main" val="4282692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5690A3C-0FA7-47AE-9295-41A9A93E6995}"/>
              </a:ext>
            </a:extLst>
          </p:cNvPr>
          <p:cNvSpPr>
            <a:spLocks noGrp="1"/>
          </p:cNvSpPr>
          <p:nvPr>
            <p:ph type="title"/>
          </p:nvPr>
        </p:nvSpPr>
        <p:spPr>
          <a:xfrm>
            <a:off x="646111" y="452718"/>
            <a:ext cx="9404723" cy="1269550"/>
          </a:xfrm>
        </p:spPr>
        <p:txBody>
          <a:bodyPr/>
          <a:lstStyle/>
          <a:p>
            <a:pPr algn="l" rtl="0"/>
            <a:r>
              <a:rPr lang="en-US" dirty="0"/>
              <a:t>Game play</a:t>
            </a:r>
            <a:endParaRPr lang="he-IL" dirty="0"/>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D0BA90DA-F3D0-4CF9-94B9-7F19D9386181}"/>
                  </a:ext>
                </a:extLst>
              </p:cNvPr>
              <p:cNvSpPr>
                <a:spLocks noGrp="1"/>
              </p:cNvSpPr>
              <p:nvPr>
                <p:ph idx="1"/>
              </p:nvPr>
            </p:nvSpPr>
            <p:spPr>
              <a:xfrm>
                <a:off x="1104293" y="1853248"/>
                <a:ext cx="8946541" cy="4195481"/>
              </a:xfrm>
            </p:spPr>
            <p:txBody>
              <a:bodyPr/>
              <a:lstStyle/>
              <a:p>
                <a:pPr algn="l" rtl="0"/>
                <a:r>
                  <a:rPr lang="en-US" dirty="0"/>
                  <a:t>There is an environment-clock which ticks every </a:t>
                </a:r>
                <a14:m>
                  <m:oMath xmlns:m="http://schemas.openxmlformats.org/officeDocument/2006/math">
                    <m:r>
                      <a:rPr lang="en-US" i="1" dirty="0" smtClean="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𝑡</m:t>
                    </m:r>
                  </m:oMath>
                </a14:m>
                <a:endParaRPr lang="en-US" dirty="0"/>
              </a:p>
              <a:p>
                <a:pPr algn="l" rtl="0"/>
                <a:r>
                  <a:rPr lang="en-US" dirty="0"/>
                  <a:t>For each environment-clock tick</a:t>
                </a:r>
              </a:p>
              <a:p>
                <a:pPr lvl="1" algn="l" rtl="0"/>
                <a:r>
                  <a:rPr lang="en-US" dirty="0"/>
                  <a:t>Move all zombies by one cell to right direction</a:t>
                </a:r>
              </a:p>
              <a:p>
                <a:pPr lvl="1" algn="l" rtl="0"/>
                <a:r>
                  <a:rPr lang="en-US" dirty="0"/>
                  <a:t>Zombie Master takes action</a:t>
                </a:r>
              </a:p>
              <a:p>
                <a:pPr lvl="1" algn="l" rtl="0"/>
                <a:r>
                  <a:rPr lang="en-US" dirty="0"/>
                  <a:t>Light Master takes action</a:t>
                </a:r>
              </a:p>
              <a:p>
                <a:pPr lvl="1" algn="l" rtl="0"/>
                <a:r>
                  <a:rPr lang="en-US" dirty="0"/>
                  <a:t>Heal/damage the zombies that are outside/inside the light</a:t>
                </a:r>
              </a:p>
              <a:p>
                <a:pPr lvl="1" algn="l" rtl="0"/>
                <a:r>
                  <a:rPr lang="en-US" dirty="0"/>
                  <a:t>Get </a:t>
                </a:r>
                <a:r>
                  <a:rPr lang="en-US" u="sng" dirty="0"/>
                  <a:t>reward from the environment</a:t>
                </a:r>
                <a:r>
                  <a:rPr lang="en-US" dirty="0"/>
                  <a:t> and let the agents learn</a:t>
                </a:r>
              </a:p>
            </p:txBody>
          </p:sp>
        </mc:Choice>
        <mc:Fallback xmlns="">
          <p:sp>
            <p:nvSpPr>
              <p:cNvPr id="3" name="מציין מיקום תוכן 2">
                <a:extLst>
                  <a:ext uri="{FF2B5EF4-FFF2-40B4-BE49-F238E27FC236}">
                    <a16:creationId xmlns:a16="http://schemas.microsoft.com/office/drawing/2014/main" id="{D0BA90DA-F3D0-4CF9-94B9-7F19D9386181}"/>
                  </a:ext>
                </a:extLst>
              </p:cNvPr>
              <p:cNvSpPr>
                <a:spLocks noGrp="1" noRot="1" noChangeAspect="1" noMove="1" noResize="1" noEditPoints="1" noAdjustHandles="1" noChangeArrowheads="1" noChangeShapeType="1" noTextEdit="1"/>
              </p:cNvSpPr>
              <p:nvPr>
                <p:ph idx="1"/>
              </p:nvPr>
            </p:nvSpPr>
            <p:spPr>
              <a:xfrm>
                <a:off x="1104293" y="1853248"/>
                <a:ext cx="8946541" cy="4195481"/>
              </a:xfrm>
              <a:blipFill>
                <a:blip r:embed="rId2"/>
                <a:stretch>
                  <a:fillRect l="-272" t="-727"/>
                </a:stretch>
              </a:blipFill>
            </p:spPr>
            <p:txBody>
              <a:bodyPr/>
              <a:lstStyle/>
              <a:p>
                <a:r>
                  <a:rPr lang="he-IL">
                    <a:noFill/>
                  </a:rPr>
                  <a:t> </a:t>
                </a:r>
              </a:p>
            </p:txBody>
          </p:sp>
        </mc:Fallback>
      </mc:AlternateContent>
      <p:sp>
        <p:nvSpPr>
          <p:cNvPr id="4" name="תיבת טקסט 3">
            <a:extLst>
              <a:ext uri="{FF2B5EF4-FFF2-40B4-BE49-F238E27FC236}">
                <a16:creationId xmlns:a16="http://schemas.microsoft.com/office/drawing/2014/main" id="{7A978BC4-E603-4385-9093-FFEA5E0C66B5}"/>
              </a:ext>
            </a:extLst>
          </p:cNvPr>
          <p:cNvSpPr txBox="1"/>
          <p:nvPr/>
        </p:nvSpPr>
        <p:spPr>
          <a:xfrm>
            <a:off x="10635449" y="426128"/>
            <a:ext cx="328473" cy="369332"/>
          </a:xfrm>
          <a:prstGeom prst="rect">
            <a:avLst/>
          </a:prstGeom>
          <a:noFill/>
        </p:spPr>
        <p:txBody>
          <a:bodyPr wrap="square" rtlCol="1">
            <a:spAutoFit/>
          </a:bodyPr>
          <a:lstStyle/>
          <a:p>
            <a:r>
              <a:rPr lang="en-US" dirty="0"/>
              <a:t>6</a:t>
            </a:r>
            <a:endParaRPr lang="he-IL" dirty="0"/>
          </a:p>
        </p:txBody>
      </p:sp>
    </p:spTree>
    <p:extLst>
      <p:ext uri="{BB962C8B-B14F-4D97-AF65-F5344CB8AC3E}">
        <p14:creationId xmlns:p14="http://schemas.microsoft.com/office/powerpoint/2010/main" val="736079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3068955-FE24-4910-99E2-585299FA1302}"/>
              </a:ext>
            </a:extLst>
          </p:cNvPr>
          <p:cNvSpPr>
            <a:spLocks noGrp="1"/>
          </p:cNvSpPr>
          <p:nvPr>
            <p:ph type="title"/>
          </p:nvPr>
        </p:nvSpPr>
        <p:spPr/>
        <p:txBody>
          <a:bodyPr/>
          <a:lstStyle/>
          <a:p>
            <a:pPr rtl="0"/>
            <a:r>
              <a:rPr lang="en-US" dirty="0"/>
              <a:t>How do we get reward from the environment?</a:t>
            </a:r>
            <a:endParaRPr lang="he-IL" dirty="0"/>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675EF337-530C-4C4C-A2D6-3B8370DDB182}"/>
                  </a:ext>
                </a:extLst>
              </p:cNvPr>
              <p:cNvSpPr>
                <a:spLocks noGrp="1"/>
              </p:cNvSpPr>
              <p:nvPr>
                <p:ph idx="1"/>
              </p:nvPr>
            </p:nvSpPr>
            <p:spPr/>
            <p:txBody>
              <a:bodyPr/>
              <a:lstStyle/>
              <a:p>
                <a:pPr algn="l" rtl="0"/>
                <a:r>
                  <a:rPr lang="en-US" dirty="0"/>
                  <a:t>Every zombie has some hits value - </a:t>
                </a:r>
                <a14:m>
                  <m:oMath xmlns:m="http://schemas.openxmlformats.org/officeDocument/2006/math">
                    <m:r>
                      <a:rPr lang="en-US" b="0" i="1" dirty="0" smtClean="0">
                        <a:latin typeface="Cambria Math" panose="02040503050406030204" pitchFamily="18" charset="0"/>
                      </a:rPr>
                      <m:t>h</m:t>
                    </m:r>
                  </m:oMath>
                </a14:m>
                <a:endParaRPr lang="en-US" dirty="0"/>
              </a:p>
              <a:p>
                <a:pPr algn="l" rtl="0"/>
                <a:r>
                  <a:rPr lang="en-US" dirty="0"/>
                  <a:t>When a zombie reaches the right side of the board (finishes the game), we flip a non-fair coin with some probability of falling to some side (depends on </a:t>
                </a:r>
                <a14:m>
                  <m:oMath xmlns:m="http://schemas.openxmlformats.org/officeDocument/2006/math">
                    <m:r>
                      <a:rPr lang="en-US" b="0" i="1" dirty="0" smtClean="0">
                        <a:latin typeface="Cambria Math" panose="02040503050406030204" pitchFamily="18" charset="0"/>
                      </a:rPr>
                      <m:t>h</m:t>
                    </m:r>
                  </m:oMath>
                </a14:m>
                <a:r>
                  <a:rPr lang="en-US" dirty="0"/>
                  <a:t> value).</a:t>
                </a:r>
              </a:p>
              <a:p>
                <a:pPr algn="l" rtl="0"/>
                <a:r>
                  <a:rPr lang="en-US" dirty="0"/>
                  <a:t>The coin will determine if the zombie will leave or die</a:t>
                </a:r>
              </a:p>
              <a:p>
                <a:pPr lvl="1" algn="l" rtl="0"/>
                <a:r>
                  <a:rPr lang="en-US" dirty="0"/>
                  <a:t>Greater the </a:t>
                </a:r>
                <a14:m>
                  <m:oMath xmlns:m="http://schemas.openxmlformats.org/officeDocument/2006/math">
                    <m:r>
                      <a:rPr lang="en-US" b="0" i="1" dirty="0" smtClean="0">
                        <a:latin typeface="Cambria Math" panose="02040503050406030204" pitchFamily="18" charset="0"/>
                      </a:rPr>
                      <m:t>h</m:t>
                    </m:r>
                  </m:oMath>
                </a14:m>
                <a:r>
                  <a:rPr lang="en-US" dirty="0"/>
                  <a:t>, greater the chances of zombie to die</a:t>
                </a:r>
              </a:p>
              <a:p>
                <a:pPr algn="l" rtl="0"/>
                <a:r>
                  <a:rPr lang="en-US" dirty="0"/>
                  <a:t>Finally, the </a:t>
                </a:r>
                <a:r>
                  <a:rPr lang="en-US" u="sng" dirty="0"/>
                  <a:t>reward for the light master</a:t>
                </a:r>
                <a:r>
                  <a:rPr lang="en-US" dirty="0"/>
                  <a:t> is some function of the amount* of zombies that managed to end the game and stay alive after the described process</a:t>
                </a:r>
              </a:p>
              <a:p>
                <a:pPr lvl="1" algn="l" rtl="0"/>
                <a:r>
                  <a:rPr lang="en-US" dirty="0"/>
                  <a:t>The </a:t>
                </a:r>
                <a:r>
                  <a:rPr lang="en-US" u="sng" dirty="0"/>
                  <a:t>reward for the zombie master</a:t>
                </a:r>
                <a:r>
                  <a:rPr lang="en-US" dirty="0"/>
                  <a:t> is the negative sign of that (zero-sum game)</a:t>
                </a:r>
              </a:p>
            </p:txBody>
          </p:sp>
        </mc:Choice>
        <mc:Fallback xmlns="">
          <p:sp>
            <p:nvSpPr>
              <p:cNvPr id="3" name="מציין מיקום תוכן 2">
                <a:extLst>
                  <a:ext uri="{FF2B5EF4-FFF2-40B4-BE49-F238E27FC236}">
                    <a16:creationId xmlns:a16="http://schemas.microsoft.com/office/drawing/2014/main" id="{675EF337-530C-4C4C-A2D6-3B8370DDB182}"/>
                  </a:ext>
                </a:extLst>
              </p:cNvPr>
              <p:cNvSpPr>
                <a:spLocks noGrp="1" noRot="1" noChangeAspect="1" noMove="1" noResize="1" noEditPoints="1" noAdjustHandles="1" noChangeArrowheads="1" noChangeShapeType="1" noTextEdit="1"/>
              </p:cNvSpPr>
              <p:nvPr>
                <p:ph idx="1"/>
              </p:nvPr>
            </p:nvSpPr>
            <p:spPr>
              <a:blipFill>
                <a:blip r:embed="rId2"/>
                <a:stretch>
                  <a:fillRect l="-341" t="-872" r="-341"/>
                </a:stretch>
              </a:blipFill>
            </p:spPr>
            <p:txBody>
              <a:bodyPr/>
              <a:lstStyle/>
              <a:p>
                <a:r>
                  <a:rPr lang="he-IL">
                    <a:noFill/>
                  </a:rPr>
                  <a:t> </a:t>
                </a:r>
              </a:p>
            </p:txBody>
          </p:sp>
        </mc:Fallback>
      </mc:AlternateContent>
      <p:sp>
        <p:nvSpPr>
          <p:cNvPr id="4" name="תיבת טקסט 3">
            <a:extLst>
              <a:ext uri="{FF2B5EF4-FFF2-40B4-BE49-F238E27FC236}">
                <a16:creationId xmlns:a16="http://schemas.microsoft.com/office/drawing/2014/main" id="{2596AFB9-A00A-4C78-813F-B4BF18373628}"/>
              </a:ext>
            </a:extLst>
          </p:cNvPr>
          <p:cNvSpPr txBox="1"/>
          <p:nvPr/>
        </p:nvSpPr>
        <p:spPr>
          <a:xfrm>
            <a:off x="10635449" y="426128"/>
            <a:ext cx="328473" cy="369332"/>
          </a:xfrm>
          <a:prstGeom prst="rect">
            <a:avLst/>
          </a:prstGeom>
          <a:noFill/>
        </p:spPr>
        <p:txBody>
          <a:bodyPr wrap="square" rtlCol="1">
            <a:spAutoFit/>
          </a:bodyPr>
          <a:lstStyle/>
          <a:p>
            <a:r>
              <a:rPr lang="en-US" dirty="0"/>
              <a:t>7</a:t>
            </a:r>
            <a:endParaRPr lang="he-IL" dirty="0"/>
          </a:p>
        </p:txBody>
      </p:sp>
      <p:sp>
        <p:nvSpPr>
          <p:cNvPr id="5" name="תיבת טקסט 4">
            <a:extLst>
              <a:ext uri="{FF2B5EF4-FFF2-40B4-BE49-F238E27FC236}">
                <a16:creationId xmlns:a16="http://schemas.microsoft.com/office/drawing/2014/main" id="{79A9038C-E980-4B95-919B-7557E4EBBB38}"/>
              </a:ext>
            </a:extLst>
          </p:cNvPr>
          <p:cNvSpPr txBox="1"/>
          <p:nvPr/>
        </p:nvSpPr>
        <p:spPr>
          <a:xfrm>
            <a:off x="646111" y="6309569"/>
            <a:ext cx="8309499" cy="276999"/>
          </a:xfrm>
          <a:prstGeom prst="rect">
            <a:avLst/>
          </a:prstGeom>
          <a:noFill/>
        </p:spPr>
        <p:txBody>
          <a:bodyPr wrap="square" rtlCol="1">
            <a:spAutoFit/>
          </a:bodyPr>
          <a:lstStyle/>
          <a:p>
            <a:r>
              <a:rPr lang="en-US" sz="1200" dirty="0"/>
              <a:t>* For the simplest case, in general – could be different</a:t>
            </a:r>
            <a:endParaRPr lang="he-IL" sz="1200" dirty="0"/>
          </a:p>
        </p:txBody>
      </p:sp>
    </p:spTree>
    <p:extLst>
      <p:ext uri="{BB962C8B-B14F-4D97-AF65-F5344CB8AC3E}">
        <p14:creationId xmlns:p14="http://schemas.microsoft.com/office/powerpoint/2010/main" val="8485741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יונים">
  <a:themeElements>
    <a:clrScheme name="יונים">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יונים">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יונים">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3809</TotalTime>
  <Words>993</Words>
  <Application>Microsoft Office PowerPoint</Application>
  <PresentationFormat>מסך רחב</PresentationFormat>
  <Paragraphs>131</Paragraphs>
  <Slides>18</Slides>
  <Notes>2</Notes>
  <HiddenSlides>0</HiddenSlides>
  <MMClips>1</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18</vt:i4>
      </vt:variant>
    </vt:vector>
  </HeadingPairs>
  <TitlesOfParts>
    <vt:vector size="25" baseType="lpstr">
      <vt:lpstr>Arial</vt:lpstr>
      <vt:lpstr>Calibri</vt:lpstr>
      <vt:lpstr>Cambria Math</vt:lpstr>
      <vt:lpstr>Century Gothic</vt:lpstr>
      <vt:lpstr>Wingdings</vt:lpstr>
      <vt:lpstr>Wingdings 3</vt:lpstr>
      <vt:lpstr>יונים</vt:lpstr>
      <vt:lpstr>Multiagent RL with Stochastic Game</vt:lpstr>
      <vt:lpstr>Motivation</vt:lpstr>
      <vt:lpstr>Description of the game</vt:lpstr>
      <vt:lpstr>Basic assumptions</vt:lpstr>
      <vt:lpstr>Example 1 – simple table</vt:lpstr>
      <vt:lpstr>Player 1 – Zombie Master</vt:lpstr>
      <vt:lpstr>Player 2 – Light Master</vt:lpstr>
      <vt:lpstr>Game play</vt:lpstr>
      <vt:lpstr>How do we get reward from the environment?</vt:lpstr>
      <vt:lpstr>GVG-AI competition</vt:lpstr>
      <vt:lpstr>Ghostbusters</vt:lpstr>
      <vt:lpstr>Ghostbusters</vt:lpstr>
      <vt:lpstr>Algorithms</vt:lpstr>
      <vt:lpstr>Upgrade-x</vt:lpstr>
      <vt:lpstr>Algorithms</vt:lpstr>
      <vt:lpstr>Towards example 2 – our model</vt:lpstr>
      <vt:lpstr>מצגת של PowerPoint‏</vt:lpstr>
      <vt:lpstr>What’s 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Multiagent RL with Stochastic Game</dc:title>
  <dc:creator>Eliav Shalelashvili</dc:creator>
  <cp:lastModifiedBy>Eliav Shalelashvili</cp:lastModifiedBy>
  <cp:revision>39</cp:revision>
  <dcterms:created xsi:type="dcterms:W3CDTF">2020-05-23T21:24:09Z</dcterms:created>
  <dcterms:modified xsi:type="dcterms:W3CDTF">2020-06-03T19:50:34Z</dcterms:modified>
</cp:coreProperties>
</file>

<file path=docProps/thumbnail.jpeg>
</file>